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jpeg" ContentType="image/jpeg"/>
  <Override PartName="/ppt/media/image35.jpeg" ContentType="image/jpeg"/>
  <Override PartName="/ppt/media/image20.jpeg" ContentType="image/jpeg"/>
  <Override PartName="/ppt/media/image9.jpeg" ContentType="image/jpeg"/>
  <Override PartName="/ppt/media/image37.jpeg" ContentType="image/jpeg"/>
  <Override PartName="/ppt/media/image11.jpeg" ContentType="image/jpeg"/>
  <Override PartName="/ppt/media/image22.jpeg" ContentType="image/jpeg"/>
  <Override PartName="/ppt/media/image24.jpeg" ContentType="image/jpeg"/>
  <Override PartName="/ppt/media/image13.jpeg" ContentType="image/jpeg"/>
  <Override PartName="/ppt/media/image30.jpeg" ContentType="image/jpeg"/>
  <Override PartName="/ppt/media/image26.jpeg" ContentType="image/jpeg"/>
  <Override PartName="/ppt/media/image1.png" ContentType="image/png"/>
  <Override PartName="/ppt/media/image15.jpeg" ContentType="image/jpeg"/>
  <Override PartName="/ppt/media/image32.jpeg" ContentType="image/jpeg"/>
  <Override PartName="/ppt/media/image3.png" ContentType="image/png"/>
  <Override PartName="/ppt/media/image39.jpeg" ContentType="image/jpeg"/>
  <Override PartName="/ppt/media/image17.jpeg" ContentType="image/jpeg"/>
  <Override PartName="/ppt/media/image28.jpeg" ContentType="image/jpeg"/>
  <Override PartName="/ppt/media/image5.png" ContentType="image/png"/>
  <Override PartName="/ppt/media/image34.jpeg" ContentType="image/jpeg"/>
  <Override PartName="/ppt/media/image19.jpeg" ContentType="image/jpeg"/>
  <Override PartName="/ppt/media/image8.jpeg" ContentType="image/jpeg"/>
  <Override PartName="/ppt/media/image36.jpeg" ContentType="image/jpeg"/>
  <Override PartName="/ppt/media/image10.jpeg" ContentType="image/jpeg"/>
  <Override PartName="/ppt/media/image21.jpeg" ContentType="image/jpeg"/>
  <Override PartName="/ppt/media/image12.jpeg" ContentType="image/jpeg"/>
  <Override PartName="/ppt/media/image23.jpeg" ContentType="image/jpeg"/>
  <Override PartName="/ppt/media/image25.jpeg" ContentType="image/jpeg"/>
  <Override PartName="/ppt/media/image14.jpeg" ContentType="image/jpeg"/>
  <Override PartName="/ppt/media/image31.jpeg" ContentType="image/jpeg"/>
  <Override PartName="/ppt/media/image2.png" ContentType="image/png"/>
  <Override PartName="/ppt/media/image38.jpeg" ContentType="image/jpeg"/>
  <Override PartName="/ppt/media/image16.jpeg" ContentType="image/jpeg"/>
  <Override PartName="/ppt/media/image27.jpeg" ContentType="image/jpeg"/>
  <Override PartName="/ppt/media/image4.png" ContentType="image/png"/>
  <Override PartName="/ppt/media/image33.jpeg" ContentType="image/jpeg"/>
  <Override PartName="/ppt/media/image29.jpeg" ContentType="image/jpeg"/>
  <Override PartName="/ppt/media/image18.jpeg" ContentType="image/jpe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>
                <a:solidFill>
                  <a:srgbClr val="8b8b8b"/>
                </a:solidFill>
                <a:latin typeface="Calibri"/>
              </a:rPr>
              <a:t>21/05/15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C75DFD6-BB4F-4992-9803-786C78C0D931}" type="slidenum">
              <a:rPr lang="it-IT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>
                <a:solidFill>
                  <a:srgbClr val="8b8b8b"/>
                </a:solidFill>
                <a:latin typeface="Calibri"/>
              </a:rPr>
              <a:t>21/05/15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1148390-2FCC-40CC-BF4B-CE7B0F03EF2B}" type="slidenum">
              <a:rPr lang="it-IT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8b8b8b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1400">
                <a:solidFill>
                  <a:srgbClr val="8b8b8b"/>
                </a:solidFill>
                <a:latin typeface="Calibri"/>
              </a:rPr>
              <a:t>21/05/15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CB1B38B-293D-4E6C-BACB-428E109C2C2B}" type="slidenum">
              <a:rPr lang="it-IT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332640"/>
            <a:ext cx="7772040" cy="1511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8000">
                <a:solidFill>
                  <a:srgbClr val="ffffff"/>
                </a:solidFill>
                <a:latin typeface="Bernard MT Condensed"/>
              </a:rPr>
              <a:t>La “lieta brigata”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1371600" y="5445360"/>
            <a:ext cx="6400440" cy="1151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it-IT" sz="5400">
                <a:solidFill>
                  <a:srgbClr val="ffffff"/>
                </a:solidFill>
                <a:latin typeface="Calibri"/>
              </a:rPr>
              <a:t>      </a:t>
            </a:r>
            <a:r>
              <a:rPr b="1" lang="it-IT" sz="6000">
                <a:solidFill>
                  <a:srgbClr val="ffffff"/>
                </a:solidFill>
                <a:latin typeface="Calibri"/>
              </a:rPr>
              <a:t>The merry band</a:t>
            </a:r>
            <a:endParaRPr/>
          </a:p>
        </p:txBody>
      </p:sp>
    </p:spTree>
  </p:cSld>
  <p:transition spd="slow">
    <p:plus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Elissa</a:t>
            </a:r>
            <a:endParaRPr/>
          </a:p>
        </p:txBody>
      </p:sp>
      <p:pic>
        <p:nvPicPr>
          <p:cNvPr descr="" id="141" name="Segnaposto contenuto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36000" y="1340640"/>
            <a:ext cx="5291640" cy="4648320"/>
          </a:xfrm>
          <a:prstGeom prst="rect">
            <a:avLst/>
          </a:prstGeom>
          <a:ln>
            <a:noFill/>
          </a:ln>
        </p:spPr>
      </p:pic>
      <p:sp>
        <p:nvSpPr>
          <p:cNvPr id="142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5400">
                <a:solidFill>
                  <a:srgbClr val="8b8b8b"/>
                </a:solidFill>
                <a:latin typeface="Calibri"/>
              </a:rPr>
              <a:t>The one that was </a:t>
            </a:r>
            <a:r>
              <a:rPr lang="it-IT" sz="4000">
                <a:solidFill>
                  <a:srgbClr val="8b8b8b"/>
                </a:solidFill>
                <a:latin typeface="Calibri"/>
              </a:rPr>
              <a:t>abbandoned</a:t>
            </a:r>
            <a:endParaRPr/>
          </a:p>
        </p:txBody>
      </p:sp>
    </p:spTree>
  </p:cSld>
  <p:transition spd="slow">
    <p:split dir="in" orient="horz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Lauretta</a:t>
            </a:r>
            <a:endParaRPr/>
          </a:p>
        </p:txBody>
      </p:sp>
      <p:pic>
        <p:nvPicPr>
          <p:cNvPr descr="" id="144" name="Segnaposto contenuto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08000" y="1484640"/>
            <a:ext cx="5266800" cy="4392000"/>
          </a:xfrm>
          <a:prstGeom prst="rect">
            <a:avLst/>
          </a:prstGeom>
          <a:ln>
            <a:noFill/>
          </a:ln>
        </p:spPr>
      </p:pic>
      <p:sp>
        <p:nvSpPr>
          <p:cNvPr id="145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5400">
                <a:solidFill>
                  <a:srgbClr val="8b8b8b"/>
                </a:solidFill>
                <a:latin typeface="Calibri"/>
              </a:rPr>
              <a:t>“</a:t>
            </a:r>
            <a:r>
              <a:rPr lang="it-IT" sz="5400">
                <a:solidFill>
                  <a:srgbClr val="8b8b8b"/>
                </a:solidFill>
                <a:latin typeface="Calibri"/>
              </a:rPr>
              <a:t>The plaintive”</a:t>
            </a:r>
            <a:endParaRPr/>
          </a:p>
        </p:txBody>
      </p:sp>
    </p:spTree>
  </p:cSld>
  <p:transition spd="slow">
    <p:cover dir="ld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Neìfile</a:t>
            </a:r>
            <a:endParaRPr/>
          </a:p>
        </p:txBody>
      </p:sp>
      <p:pic>
        <p:nvPicPr>
          <p:cNvPr descr="" id="147" name="Segnaposto contenuto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1124640"/>
            <a:ext cx="3965760" cy="5184360"/>
          </a:xfrm>
          <a:prstGeom prst="rect">
            <a:avLst/>
          </a:prstGeom>
          <a:ln>
            <a:noFill/>
          </a:ln>
        </p:spPr>
      </p:pic>
      <p:sp>
        <p:nvSpPr>
          <p:cNvPr id="148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7200">
                <a:solidFill>
                  <a:srgbClr val="8b8b8b"/>
                </a:solidFill>
                <a:latin typeface="Calibri"/>
              </a:rPr>
              <a:t>“</a:t>
            </a:r>
            <a:r>
              <a:rPr lang="it-IT" sz="7200">
                <a:solidFill>
                  <a:srgbClr val="8b8b8b"/>
                </a:solidFill>
                <a:latin typeface="Calibri"/>
              </a:rPr>
              <a:t>The new  to love”</a:t>
            </a:r>
            <a:endParaRPr/>
          </a:p>
        </p:txBody>
      </p:sp>
    </p:spTree>
  </p:cSld>
  <p:transition spd="slow">
    <p:wheel spokes="8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Filòstrato</a:t>
            </a:r>
            <a:endParaRPr/>
          </a:p>
        </p:txBody>
      </p:sp>
      <p:pic>
        <p:nvPicPr>
          <p:cNvPr descr="" id="150" name="Segnaposto contenuto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40000" y="1196640"/>
            <a:ext cx="4032000" cy="5083920"/>
          </a:xfrm>
          <a:prstGeom prst="rect">
            <a:avLst/>
          </a:prstGeom>
          <a:ln>
            <a:noFill/>
          </a:ln>
        </p:spPr>
      </p:pic>
      <p:sp>
        <p:nvSpPr>
          <p:cNvPr id="151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6000">
                <a:solidFill>
                  <a:srgbClr val="8b8b8b"/>
                </a:solidFill>
                <a:latin typeface="Calibri"/>
              </a:rPr>
              <a:t>Is the image of  unhappy love</a:t>
            </a:r>
            <a:endParaRPr/>
          </a:p>
        </p:txBody>
      </p:sp>
    </p:spTree>
  </p:cSld>
  <p:transition spd="slow">
    <p:plus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Pànfilo</a:t>
            </a:r>
            <a:endParaRPr/>
          </a:p>
        </p:txBody>
      </p:sp>
      <p:pic>
        <p:nvPicPr>
          <p:cNvPr descr="" id="153" name="Segnaposto contenuto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28000" y="1052640"/>
            <a:ext cx="4000680" cy="5137200"/>
          </a:xfrm>
          <a:prstGeom prst="rect">
            <a:avLst/>
          </a:prstGeom>
          <a:ln>
            <a:noFill/>
          </a:ln>
        </p:spPr>
      </p:pic>
      <p:sp>
        <p:nvSpPr>
          <p:cNvPr id="154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3600">
                <a:solidFill>
                  <a:srgbClr val="8b8b8b"/>
                </a:solidFill>
                <a:latin typeface="Calibri"/>
              </a:rPr>
              <a:t>Decides the theme of the novels of the tenth day, is “the one who has the great spirit”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spd="slow">
    <p:push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Dionèo</a:t>
            </a:r>
            <a:endParaRPr/>
          </a:p>
        </p:txBody>
      </p:sp>
      <p:pic>
        <p:nvPicPr>
          <p:cNvPr descr="" id="156" name="Segnaposto contenuto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68000" y="1196640"/>
            <a:ext cx="4681800" cy="4824000"/>
          </a:xfrm>
          <a:prstGeom prst="rect">
            <a:avLst/>
          </a:prstGeom>
          <a:ln>
            <a:noFill/>
          </a:ln>
        </p:spPr>
      </p:pic>
      <p:sp>
        <p:nvSpPr>
          <p:cNvPr id="157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3200">
                <a:solidFill>
                  <a:srgbClr val="8b8b8b"/>
                </a:solidFill>
                <a:latin typeface="Calibri"/>
              </a:rPr>
              <a:t>Embodies the spirit of burlesque and unconventional of the book</a:t>
            </a:r>
            <a:endParaRPr/>
          </a:p>
        </p:txBody>
      </p:sp>
    </p:spTree>
  </p:cSld>
  <p:transition spd="slow">
    <p:blinds dir="horz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ff0000"/>
                </a:solidFill>
                <a:latin typeface="Calibri"/>
              </a:rPr>
              <a:t>We are the merry company</a:t>
            </a:r>
            <a:endParaRPr/>
          </a:p>
        </p:txBody>
      </p:sp>
      <p:pic>
        <p:nvPicPr>
          <p:cNvPr descr="" id="159" name="Segnaposto contenuto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56640"/>
            <a:ext cx="9143640" cy="5301000"/>
          </a:xfrm>
          <a:prstGeom prst="rect">
            <a:avLst/>
          </a:prstGeom>
          <a:ln>
            <a:noFill/>
          </a:ln>
        </p:spPr>
      </p:pic>
    </p:spTree>
  </p:cSld>
  <p:transition spd="slow">
    <p:dissolv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4400">
                <a:solidFill>
                  <a:srgbClr val="000000"/>
                </a:solidFill>
                <a:latin typeface="Calibri"/>
              </a:rPr>
              <a:t>Yeeeee 3ATC</a:t>
            </a:r>
            <a:r>
              <a:rPr b="1" lang="it-IT" sz="4400">
                <a:solidFill>
                  <a:srgbClr val="000000"/>
                </a:solidFill>
                <a:latin typeface="Calibri"/>
              </a:rPr>
              <a:t>
</a:t>
            </a:r>
            <a:r>
              <a:rPr b="1" lang="it-IT" sz="4400">
                <a:solidFill>
                  <a:srgbClr val="000000"/>
                </a:solidFill>
                <a:latin typeface="Calibri"/>
              </a:rPr>
              <a:t>A.S 2013/2014 </a:t>
            </a:r>
            <a:endParaRPr/>
          </a:p>
        </p:txBody>
      </p:sp>
      <p:pic>
        <p:nvPicPr>
          <p:cNvPr descr="" id="161" name="Segnaposto contenuto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00640"/>
            <a:ext cx="9143640" cy="515700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 rot="19832400">
            <a:off x="794880" y="2395800"/>
            <a:ext cx="859320" cy="364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Broadway"/>
              </a:rPr>
              <a:t>Debora</a:t>
            </a:r>
            <a:endParaRPr/>
          </a:p>
        </p:txBody>
      </p:sp>
      <p:sp>
        <p:nvSpPr>
          <p:cNvPr id="163" name="CustomShape 3"/>
          <p:cNvSpPr/>
          <p:nvPr/>
        </p:nvSpPr>
        <p:spPr>
          <a:xfrm>
            <a:off x="3183480" y="2205000"/>
            <a:ext cx="70848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Broadway"/>
              </a:rPr>
              <a:t>Adam</a:t>
            </a:r>
            <a:endParaRPr/>
          </a:p>
        </p:txBody>
      </p:sp>
      <p:sp>
        <p:nvSpPr>
          <p:cNvPr id="164" name="CustomShape 4"/>
          <p:cNvSpPr/>
          <p:nvPr/>
        </p:nvSpPr>
        <p:spPr>
          <a:xfrm>
            <a:off x="4516200" y="2853000"/>
            <a:ext cx="656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Broadway"/>
              </a:rPr>
              <a:t>Viola</a:t>
            </a:r>
            <a:endParaRPr/>
          </a:p>
        </p:txBody>
      </p:sp>
      <p:sp>
        <p:nvSpPr>
          <p:cNvPr id="165" name="CustomShape 5"/>
          <p:cNvSpPr/>
          <p:nvPr/>
        </p:nvSpPr>
        <p:spPr>
          <a:xfrm rot="939000">
            <a:off x="6078600" y="2608560"/>
            <a:ext cx="12625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Broadway"/>
              </a:rPr>
              <a:t>Michele</a:t>
            </a:r>
            <a:endParaRPr/>
          </a:p>
        </p:txBody>
      </p:sp>
    </p:spTree>
  </p:cSld>
  <p:transition spd="slow">
    <p:checker dir="horz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4400">
                <a:solidFill>
                  <a:srgbClr val="ff0000"/>
                </a:solidFill>
                <a:latin typeface="Calibri"/>
              </a:rPr>
              <a:t>MEETING OF TEN GUYS IN THE CHURCH OF S. MARIA NOVELLA</a:t>
            </a:r>
            <a:endParaRPr/>
          </a:p>
        </p:txBody>
      </p:sp>
      <p:pic>
        <p:nvPicPr>
          <p:cNvPr descr="" id="121" name="Segnaposto contenuto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3640" cy="5257440"/>
          </a:xfrm>
          <a:prstGeom prst="rect">
            <a:avLst/>
          </a:prstGeom>
          <a:ln>
            <a:noFill/>
          </a:ln>
        </p:spPr>
      </p:pic>
    </p:spTree>
  </p:cSld>
  <p:transition spd="slow">
    <p:push dir="d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4400">
                <a:solidFill>
                  <a:srgbClr val="ff0000"/>
                </a:solidFill>
                <a:latin typeface="Calibri"/>
              </a:rPr>
              <a:t>WHITDRAW IN THE COUNTRY TO ESCAPE FROM THE PLAGUE</a:t>
            </a:r>
            <a:endParaRPr/>
          </a:p>
        </p:txBody>
      </p:sp>
      <p:pic>
        <p:nvPicPr>
          <p:cNvPr descr="" id="123" name="Segnaposto contenuto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28640"/>
            <a:ext cx="9143640" cy="5229000"/>
          </a:xfrm>
          <a:prstGeom prst="rect">
            <a:avLst/>
          </a:prstGeom>
          <a:ln>
            <a:noFill/>
          </a:ln>
        </p:spPr>
      </p:pic>
    </p:spTree>
  </p:cSld>
  <p:transition spd="slow">
    <p:push dir="d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4400">
                <a:solidFill>
                  <a:srgbClr val="ff0000"/>
                </a:solidFill>
                <a:latin typeface="Calibri"/>
              </a:rPr>
              <a:t>THE GUYS TO PASS THE TIME TELL NOVELLES</a:t>
            </a:r>
            <a:endParaRPr/>
          </a:p>
        </p:txBody>
      </p:sp>
      <p:pic>
        <p:nvPicPr>
          <p:cNvPr descr="" id="125" name="Segnaposto contenuto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85720"/>
            <a:ext cx="9143640" cy="5371920"/>
          </a:xfrm>
          <a:prstGeom prst="rect">
            <a:avLst/>
          </a:prstGeom>
          <a:ln>
            <a:noFill/>
          </a:ln>
        </p:spPr>
      </p:pic>
    </p:spTree>
  </p:cSld>
  <p:transition spd="slow">
    <p:push dir="d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4400">
                <a:solidFill>
                  <a:srgbClr val="ff0000"/>
                </a:solidFill>
                <a:latin typeface="Calibri"/>
              </a:rPr>
              <a:t>THE ORGANIZATION FOR THE TELLING OF THE NOVELLES</a:t>
            </a:r>
            <a:endParaRPr/>
          </a:p>
        </p:txBody>
      </p:sp>
      <p:pic>
        <p:nvPicPr>
          <p:cNvPr descr="" id="127" name="Segnaposto contenuto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67000"/>
            <a:ext cx="9143640" cy="5390640"/>
          </a:xfrm>
          <a:prstGeom prst="rect">
            <a:avLst/>
          </a:prstGeom>
          <a:ln>
            <a:noFill/>
          </a:ln>
        </p:spPr>
      </p:pic>
    </p:spTree>
  </p:cSld>
  <p:transition spd="slow">
    <p:push dir="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Pampinèa</a:t>
            </a:r>
            <a:endParaRPr/>
          </a:p>
        </p:txBody>
      </p:sp>
      <p:pic>
        <p:nvPicPr>
          <p:cNvPr descr="" id="129" name="Segnaposto contenuto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68000" y="1196640"/>
            <a:ext cx="4464000" cy="4680000"/>
          </a:xfrm>
          <a:prstGeom prst="rect">
            <a:avLst/>
          </a:prstGeom>
          <a:ln>
            <a:noFill/>
          </a:ln>
        </p:spPr>
      </p:pic>
      <p:sp>
        <p:nvSpPr>
          <p:cNvPr id="130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3600">
                <a:solidFill>
                  <a:srgbClr val="8b8b8b"/>
                </a:solidFill>
                <a:latin typeface="Calibri"/>
              </a:rPr>
              <a:t>The "luxuriant," mature woman and intellectually wise.</a:t>
            </a:r>
            <a:endParaRPr/>
          </a:p>
        </p:txBody>
      </p:sp>
    </p:spTree>
  </p:cSld>
  <p:transition spd="slow">
    <p:wheel spokes="1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Fiammetta</a:t>
            </a:r>
            <a:endParaRPr/>
          </a:p>
        </p:txBody>
      </p:sp>
      <p:pic>
        <p:nvPicPr>
          <p:cNvPr descr="" id="132" name="Segnaposto contenuto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0" y="692640"/>
            <a:ext cx="3528000" cy="5661000"/>
          </a:xfrm>
          <a:prstGeom prst="rect">
            <a:avLst/>
          </a:prstGeom>
          <a:ln>
            <a:noFill/>
          </a:ln>
        </p:spPr>
      </p:pic>
      <p:sp>
        <p:nvSpPr>
          <p:cNvPr id="133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6000">
                <a:solidFill>
                  <a:srgbClr val="8b8b8b"/>
                </a:solidFill>
                <a:latin typeface="Calibri"/>
              </a:rPr>
              <a:t>Is the ardent of love</a:t>
            </a:r>
            <a:endParaRPr/>
          </a:p>
        </p:txBody>
      </p:sp>
    </p:spTree>
  </p:cSld>
  <p:transition spd="slow">
    <p:dissolv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Filomena</a:t>
            </a:r>
            <a:endParaRPr/>
          </a:p>
        </p:txBody>
      </p:sp>
      <p:pic>
        <p:nvPicPr>
          <p:cNvPr descr="" id="135" name="Segnaposto contenuto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980640"/>
            <a:ext cx="4104000" cy="5040000"/>
          </a:xfrm>
          <a:prstGeom prst="rect">
            <a:avLst/>
          </a:prstGeom>
          <a:ln>
            <a:noFill/>
          </a:ln>
        </p:spPr>
      </p:pic>
      <p:sp>
        <p:nvSpPr>
          <p:cNvPr id="136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8b8b8b"/>
                </a:solidFill>
                <a:latin typeface="Calibri"/>
              </a:rPr>
              <a:t>Almost a replica of Pampinea, she is the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8b8b8b"/>
                </a:solidFill>
                <a:latin typeface="Calibri"/>
              </a:rPr>
              <a:t>"beloved"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4800">
                <a:solidFill>
                  <a:srgbClr val="ff0000"/>
                </a:solidFill>
                <a:latin typeface="Calibri"/>
              </a:rPr>
              <a:t>Emilia </a:t>
            </a:r>
            <a:endParaRPr/>
          </a:p>
        </p:txBody>
      </p:sp>
      <p:pic>
        <p:nvPicPr>
          <p:cNvPr descr="" id="138" name="Segnaposto contenuto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1052640"/>
            <a:ext cx="3900960" cy="5040360"/>
          </a:xfrm>
          <a:prstGeom prst="rect">
            <a:avLst/>
          </a:prstGeom>
          <a:ln>
            <a:noFill/>
          </a:ln>
        </p:spPr>
      </p:pic>
      <p:sp>
        <p:nvSpPr>
          <p:cNvPr id="139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800">
                <a:solidFill>
                  <a:srgbClr val="8b8b8b"/>
                </a:solidFill>
                <a:latin typeface="Calibri"/>
              </a:rPr>
              <a:t>The “flattering” or “vague of her beauty”</a:t>
            </a:r>
            <a:endParaRPr/>
          </a:p>
        </p:txBody>
      </p:sp>
    </p:spTree>
  </p:cSld>
  <p:transition spd="slow"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