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68" r:id="rId4"/>
    <p:sldId id="259" r:id="rId5"/>
    <p:sldId id="260" r:id="rId6"/>
    <p:sldId id="261" r:id="rId7"/>
    <p:sldId id="262" r:id="rId8"/>
    <p:sldId id="264" r:id="rId9"/>
    <p:sldId id="265" r:id="rId10"/>
    <p:sldId id="266" r:id="rId11"/>
    <p:sldId id="278" r:id="rId12"/>
    <p:sldId id="267" r:id="rId13"/>
    <p:sldId id="269" r:id="rId14"/>
    <p:sldId id="270" r:id="rId15"/>
    <p:sldId id="271" r:id="rId16"/>
    <p:sldId id="272" r:id="rId17"/>
    <p:sldId id="273" r:id="rId18"/>
    <p:sldId id="274" r:id="rId19"/>
    <p:sldId id="279" r:id="rId20"/>
    <p:sldId id="280" r:id="rId21"/>
    <p:sldId id="281" r:id="rId22"/>
    <p:sldId id="282" r:id="rId23"/>
    <p:sldId id="283" r:id="rId24"/>
    <p:sldId id="284" r:id="rId25"/>
    <p:sldId id="285" r:id="rId26"/>
    <p:sldId id="287" r:id="rId2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Dowolny kształt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ytuł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66221E02-25CB-4963-84BC-0813985E7D90}" type="datetimeFigureOut">
              <a:rPr lang="pl-PL" smtClean="0"/>
              <a:pPr/>
              <a:t>2015-05-18</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2015-05-18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2015-05-18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lgn="l">
              <a:defRPr/>
            </a:lvl1p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2015-05-18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Dowolny kształt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ytuł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2015-05-18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467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2015-05-18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66221E02-25CB-4963-84BC-0813985E7D90}" type="datetimeFigureOut">
              <a:rPr lang="pl-PL" smtClean="0"/>
              <a:pPr/>
              <a:t>2015-05-18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320"/>
            <a:ext cx="7470648" cy="1143000"/>
          </a:xfrm>
        </p:spPr>
        <p:txBody>
          <a:bodyPr anchor="ctr"/>
          <a:lstStyle>
            <a:lvl1pPr algn="l">
              <a:defRPr sz="4600"/>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66221E02-25CB-4963-84BC-0813985E7D90}" type="datetimeFigureOut">
              <a:rPr lang="pl-PL" smtClean="0"/>
              <a:pPr/>
              <a:t>2015-05-18</a:t>
            </a:fld>
            <a:endParaRPr lang="pl-PL"/>
          </a:p>
        </p:txBody>
      </p:sp>
      <p:sp>
        <p:nvSpPr>
          <p:cNvPr id="8" name="Symbol zastępczy numeru slajdu 7"/>
          <p:cNvSpPr>
            <a:spLocks noGrp="1"/>
          </p:cNvSpPr>
          <p:nvPr>
            <p:ph type="sldNum" sz="quarter" idx="11"/>
          </p:nvPr>
        </p:nvSpPr>
        <p:spPr/>
        <p:txBody>
          <a:bodyPr/>
          <a:lstStyle/>
          <a:p>
            <a:fld id="{589B7C76-EFF2-4CD8-A475-4750F11B4BC6}" type="slidenum">
              <a:rPr lang="pl-PL" smtClean="0"/>
              <a:pPr/>
              <a:t>‹#›</a:t>
            </a:fld>
            <a:endParaRPr lang="pl-PL"/>
          </a:p>
        </p:txBody>
      </p:sp>
      <p:sp>
        <p:nvSpPr>
          <p:cNvPr id="9" name="Symbol zastępczy stopki 8"/>
          <p:cNvSpPr>
            <a:spLocks noGrp="1"/>
          </p:cNvSpPr>
          <p:nvPr>
            <p:ph type="ftr" sz="quarter" idx="12"/>
          </p:nvPr>
        </p:nvSpPr>
        <p:spPr/>
        <p:txBody>
          <a:bodyPr/>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2015-05-18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2015-05-18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156448" y="6422064"/>
            <a:ext cx="762000" cy="365125"/>
          </a:xfrm>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457200" y="6422064"/>
            <a:ext cx="2133600" cy="365125"/>
          </a:xfrm>
        </p:spPr>
        <p:txBody>
          <a:bodyPr/>
          <a:lstStyle/>
          <a:p>
            <a:fld id="{66221E02-25CB-4963-84BC-0813985E7D90}" type="datetimeFigureOut">
              <a:rPr lang="pl-PL" smtClean="0"/>
              <a:pPr/>
              <a:t>2015-05-18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Dowolny kształt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Dowolny kształt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ymbol zastępczy tytułu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6221E02-25CB-4963-84BC-0813985E7D90}" type="datetimeFigureOut">
              <a:rPr lang="pl-PL" smtClean="0"/>
              <a:pPr/>
              <a:t>2015-05-18</a:t>
            </a:fld>
            <a:endParaRPr lang="pl-PL"/>
          </a:p>
        </p:txBody>
      </p:sp>
      <p:sp>
        <p:nvSpPr>
          <p:cNvPr id="22" name="Symbol zastępczy stopki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pl-PL"/>
          </a:p>
        </p:txBody>
      </p:sp>
      <p:sp>
        <p:nvSpPr>
          <p:cNvPr id="18" name="Symbol zastępczy numeru slajd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89B7C76-EFF2-4CD8-A475-4750F11B4BC6}"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se.org.pl/"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frse.org.pl/"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www.frse.org.pl/"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www.frse.org.pl/"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www.frse.org.pl/"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www.frse.org.pl/"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www.frse.org.pl/"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www.frse.org.pl/"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www.frse.org.pl/"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www.frse.org.pl/" TargetMode="External"/><Relationship Id="rId7" Type="http://schemas.openxmlformats.org/officeDocument/2006/relationships/image" Target="../media/image5.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www.frse.org.pl/" TargetMode="External"/><Relationship Id="rId7"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frse.org.pl/"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frse.org.pl/" TargetMode="External"/><Relationship Id="rId7"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www.frse.org.pl/" TargetMode="External"/><Relationship Id="rId7" Type="http://schemas.openxmlformats.org/officeDocument/2006/relationships/image" Target="../media/image8.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www.frse.org.pl/" TargetMode="External"/><Relationship Id="rId7" Type="http://schemas.openxmlformats.org/officeDocument/2006/relationships/image" Target="../media/image9.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www.frse.org.pl/" TargetMode="External"/><Relationship Id="rId7" Type="http://schemas.openxmlformats.org/officeDocument/2006/relationships/image" Target="../media/image10.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www.frse.org.pl/" TargetMode="External"/><Relationship Id="rId7" Type="http://schemas.openxmlformats.org/officeDocument/2006/relationships/image" Target="../media/image11.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www.frse.org.pl/" TargetMode="External"/><Relationship Id="rId7" Type="http://schemas.openxmlformats.org/officeDocument/2006/relationships/image" Target="../media/image12.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www.frse.org.pl/"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frse.org.pl/"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www.frse.org.pl/"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www.frse.org.pl/"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www.frse.org.pl/"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4.jpeg"/><Relationship Id="rId2" Type="http://schemas.openxmlformats.org/officeDocument/2006/relationships/hyperlink" Target="http://en.wikipedia.org/wiki/Vlad_the_Impaler"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www.frse.org.p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frse.org.pl/"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www.frse.org.pl/"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00034" y="1500174"/>
            <a:ext cx="7851648" cy="1143008"/>
          </a:xfrm>
        </p:spPr>
        <p:txBody>
          <a:bodyPr>
            <a:normAutofit fontScale="90000"/>
          </a:bodyPr>
          <a:lstStyle/>
          <a:p>
            <a:pPr algn="ctr"/>
            <a:r>
              <a:rPr lang="pl-PL" i="1" dirty="0" smtClean="0">
                <a:solidFill>
                  <a:srgbClr val="FFFF00"/>
                </a:solidFill>
              </a:rPr>
              <a:t>Was </a:t>
            </a:r>
            <a:r>
              <a:rPr lang="pl-PL" i="1" dirty="0" err="1" smtClean="0">
                <a:solidFill>
                  <a:srgbClr val="FFFF00"/>
                </a:solidFill>
              </a:rPr>
              <a:t>he</a:t>
            </a:r>
            <a:r>
              <a:rPr lang="pl-PL" i="1" dirty="0" smtClean="0">
                <a:solidFill>
                  <a:srgbClr val="FFFF00"/>
                </a:solidFill>
              </a:rPr>
              <a:t> </a:t>
            </a:r>
            <a:r>
              <a:rPr lang="pl-PL" i="1" dirty="0" err="1" smtClean="0">
                <a:solidFill>
                  <a:srgbClr val="FFFF00"/>
                </a:solidFill>
              </a:rPr>
              <a:t>really</a:t>
            </a:r>
            <a:r>
              <a:rPr lang="pl-PL" i="1" dirty="0" smtClean="0">
                <a:solidFill>
                  <a:srgbClr val="FFFF00"/>
                </a:solidFill>
              </a:rPr>
              <a:t> </a:t>
            </a:r>
            <a:r>
              <a:rPr lang="pl-PL" i="1" dirty="0" err="1" smtClean="0">
                <a:solidFill>
                  <a:srgbClr val="FFFF00"/>
                </a:solidFill>
              </a:rPr>
              <a:t>dracula</a:t>
            </a:r>
            <a:r>
              <a:rPr lang="pl-PL" i="1" dirty="0" smtClean="0">
                <a:solidFill>
                  <a:srgbClr val="FFFF00"/>
                </a:solidFill>
              </a:rPr>
              <a:t>?</a:t>
            </a:r>
            <a:br>
              <a:rPr lang="pl-PL" i="1" dirty="0" smtClean="0">
                <a:solidFill>
                  <a:srgbClr val="FFFF00"/>
                </a:solidFill>
              </a:rPr>
            </a:br>
            <a:r>
              <a:rPr lang="pl-PL" sz="3600" i="1" dirty="0" smtClean="0">
                <a:solidFill>
                  <a:schemeClr val="accent1">
                    <a:lumMod val="60000"/>
                    <a:lumOff val="40000"/>
                  </a:schemeClr>
                </a:solidFill>
              </a:rPr>
              <a:t>Reading </a:t>
            </a:r>
            <a:r>
              <a:rPr lang="pl-PL" sz="3600" i="1" dirty="0" err="1" smtClean="0">
                <a:solidFill>
                  <a:schemeClr val="accent1">
                    <a:lumMod val="60000"/>
                    <a:lumOff val="40000"/>
                  </a:schemeClr>
                </a:solidFill>
              </a:rPr>
              <a:t>practice</a:t>
            </a:r>
            <a:r>
              <a:rPr lang="pl-PL" sz="3600" i="1" dirty="0" smtClean="0">
                <a:solidFill>
                  <a:schemeClr val="accent1">
                    <a:lumMod val="60000"/>
                    <a:lumOff val="40000"/>
                  </a:schemeClr>
                </a:solidFill>
              </a:rPr>
              <a:t> for </a:t>
            </a:r>
            <a:r>
              <a:rPr lang="pl-PL" sz="3600" i="1" dirty="0" err="1" smtClean="0">
                <a:solidFill>
                  <a:schemeClr val="accent1">
                    <a:lumMod val="60000"/>
                    <a:lumOff val="40000"/>
                  </a:schemeClr>
                </a:solidFill>
              </a:rPr>
              <a:t>the</a:t>
            </a:r>
            <a:r>
              <a:rPr lang="pl-PL" sz="3600" i="1" dirty="0" smtClean="0">
                <a:solidFill>
                  <a:schemeClr val="accent1">
                    <a:lumMod val="60000"/>
                    <a:lumOff val="40000"/>
                  </a:schemeClr>
                </a:solidFill>
              </a:rPr>
              <a:t> </a:t>
            </a:r>
            <a:r>
              <a:rPr lang="pl-PL" sz="3600" i="1" dirty="0" err="1" smtClean="0">
                <a:solidFill>
                  <a:schemeClr val="accent1">
                    <a:lumMod val="60000"/>
                    <a:lumOff val="40000"/>
                  </a:schemeClr>
                </a:solidFill>
              </a:rPr>
              <a:t>students</a:t>
            </a:r>
            <a:r>
              <a:rPr lang="pl-PL" sz="3600" i="1" dirty="0" smtClean="0">
                <a:solidFill>
                  <a:schemeClr val="accent1">
                    <a:lumMod val="60000"/>
                    <a:lumOff val="40000"/>
                  </a:schemeClr>
                </a:solidFill>
              </a:rPr>
              <a:t> of </a:t>
            </a:r>
            <a:r>
              <a:rPr lang="pl-PL" sz="3600" i="1" dirty="0" err="1" smtClean="0">
                <a:solidFill>
                  <a:schemeClr val="accent1">
                    <a:lumMod val="60000"/>
                    <a:lumOff val="40000"/>
                  </a:schemeClr>
                </a:solidFill>
              </a:rPr>
              <a:t>the</a:t>
            </a:r>
            <a:r>
              <a:rPr lang="pl-PL" sz="3600" i="1" dirty="0" smtClean="0">
                <a:solidFill>
                  <a:schemeClr val="accent1">
                    <a:lumMod val="60000"/>
                    <a:lumOff val="40000"/>
                  </a:schemeClr>
                </a:solidFill>
              </a:rPr>
              <a:t> </a:t>
            </a:r>
            <a:r>
              <a:rPr lang="pl-PL" sz="3600" i="1" dirty="0" err="1" smtClean="0">
                <a:solidFill>
                  <a:schemeClr val="accent1">
                    <a:lumMod val="60000"/>
                    <a:lumOff val="40000"/>
                  </a:schemeClr>
                </a:solidFill>
              </a:rPr>
              <a:t>zsp</a:t>
            </a:r>
            <a:r>
              <a:rPr lang="pl-PL" sz="3600" i="1" dirty="0" smtClean="0">
                <a:solidFill>
                  <a:schemeClr val="accent1">
                    <a:lumMod val="60000"/>
                    <a:lumOff val="40000"/>
                  </a:schemeClr>
                </a:solidFill>
              </a:rPr>
              <a:t> NO 1 </a:t>
            </a:r>
            <a:r>
              <a:rPr lang="pl-PL" sz="3600" i="1" dirty="0" err="1" smtClean="0">
                <a:solidFill>
                  <a:schemeClr val="accent1">
                    <a:lumMod val="60000"/>
                    <a:lumOff val="40000"/>
                  </a:schemeClr>
                </a:solidFill>
              </a:rPr>
              <a:t>in</a:t>
            </a:r>
            <a:r>
              <a:rPr lang="pl-PL" sz="3600" i="1" dirty="0" smtClean="0">
                <a:solidFill>
                  <a:schemeClr val="accent1">
                    <a:lumMod val="60000"/>
                    <a:lumOff val="40000"/>
                  </a:schemeClr>
                </a:solidFill>
              </a:rPr>
              <a:t> </a:t>
            </a:r>
            <a:r>
              <a:rPr lang="pl-PL" sz="3600" i="1" dirty="0" err="1" smtClean="0">
                <a:solidFill>
                  <a:schemeClr val="accent1">
                    <a:lumMod val="60000"/>
                    <a:lumOff val="40000"/>
                  </a:schemeClr>
                </a:solidFill>
              </a:rPr>
              <a:t>zamość</a:t>
            </a:r>
            <a:endParaRPr lang="pl-PL" i="1" dirty="0">
              <a:solidFill>
                <a:schemeClr val="accent1">
                  <a:lumMod val="60000"/>
                  <a:lumOff val="40000"/>
                </a:schemeClr>
              </a:solidFill>
            </a:endParaRPr>
          </a:p>
        </p:txBody>
      </p:sp>
      <p:sp>
        <p:nvSpPr>
          <p:cNvPr id="3" name="Podtytuł 2"/>
          <p:cNvSpPr>
            <a:spLocks noGrp="1"/>
          </p:cNvSpPr>
          <p:nvPr>
            <p:ph type="subTitle" idx="1"/>
          </p:nvPr>
        </p:nvSpPr>
        <p:spPr>
          <a:xfrm>
            <a:off x="1142976" y="3857628"/>
            <a:ext cx="6480048" cy="2643206"/>
          </a:xfrm>
        </p:spPr>
        <p:txBody>
          <a:bodyPr>
            <a:normAutofit/>
          </a:bodyPr>
          <a:lstStyle/>
          <a:p>
            <a:pPr algn="ctr"/>
            <a:r>
              <a:rPr lang="pl-PL" dirty="0" err="1" smtClean="0"/>
              <a:t>The</a:t>
            </a:r>
            <a:r>
              <a:rPr lang="pl-PL" dirty="0" smtClean="0"/>
              <a:t> </a:t>
            </a:r>
            <a:r>
              <a:rPr lang="pl-PL" i="1" dirty="0" smtClean="0"/>
              <a:t>Reading Plan</a:t>
            </a:r>
            <a:r>
              <a:rPr lang="pl-PL" dirty="0" smtClean="0"/>
              <a:t> </a:t>
            </a:r>
            <a:r>
              <a:rPr lang="pl-PL" dirty="0" err="1" smtClean="0"/>
              <a:t>which</a:t>
            </a:r>
            <a:r>
              <a:rPr lang="pl-PL" dirty="0" smtClean="0"/>
              <a:t> </a:t>
            </a:r>
            <a:r>
              <a:rPr lang="pl-PL" dirty="0" err="1" smtClean="0"/>
              <a:t>is</a:t>
            </a:r>
            <a:r>
              <a:rPr lang="pl-PL" dirty="0" smtClean="0"/>
              <a:t> </a:t>
            </a:r>
          </a:p>
          <a:p>
            <a:pPr algn="ctr"/>
            <a:r>
              <a:rPr lang="pl-PL" dirty="0" err="1" smtClean="0"/>
              <a:t>the</a:t>
            </a:r>
            <a:r>
              <a:rPr lang="pl-PL" dirty="0" smtClean="0"/>
              <a:t> </a:t>
            </a:r>
            <a:r>
              <a:rPr lang="pl-PL" dirty="0" err="1" smtClean="0"/>
              <a:t>Zespol</a:t>
            </a:r>
            <a:r>
              <a:rPr lang="pl-PL" dirty="0" smtClean="0"/>
              <a:t> Szkol Ponadgimnazjalnych No 1’s </a:t>
            </a:r>
            <a:r>
              <a:rPr lang="pl-PL" dirty="0" err="1" smtClean="0"/>
              <a:t>in</a:t>
            </a:r>
            <a:r>
              <a:rPr lang="pl-PL" dirty="0" smtClean="0"/>
              <a:t> </a:t>
            </a:r>
            <a:r>
              <a:rPr lang="pl-PL" dirty="0" err="1" smtClean="0"/>
              <a:t>Zamosc</a:t>
            </a:r>
            <a:r>
              <a:rPr lang="pl-PL" dirty="0" smtClean="0"/>
              <a:t> </a:t>
            </a:r>
            <a:r>
              <a:rPr lang="pl-PL" dirty="0" err="1" smtClean="0"/>
              <a:t>product</a:t>
            </a:r>
            <a:r>
              <a:rPr lang="pl-PL" dirty="0" smtClean="0"/>
              <a:t> of </a:t>
            </a:r>
            <a:r>
              <a:rPr lang="pl-PL" dirty="0" err="1" smtClean="0"/>
              <a:t>the</a:t>
            </a:r>
            <a:r>
              <a:rPr lang="pl-PL" dirty="0" smtClean="0"/>
              <a:t> </a:t>
            </a:r>
            <a:r>
              <a:rPr lang="pl-PL" dirty="0" err="1" smtClean="0"/>
              <a:t>multilateral</a:t>
            </a:r>
            <a:r>
              <a:rPr lang="pl-PL" dirty="0" smtClean="0"/>
              <a:t> international </a:t>
            </a:r>
            <a:r>
              <a:rPr lang="pl-PL" dirty="0" err="1" smtClean="0"/>
              <a:t>project</a:t>
            </a:r>
            <a:r>
              <a:rPr lang="pl-PL" dirty="0" smtClean="0"/>
              <a:t> </a:t>
            </a:r>
          </a:p>
          <a:p>
            <a:pPr algn="ctr"/>
            <a:r>
              <a:rPr lang="pl-PL" i="1" dirty="0" err="1" smtClean="0"/>
              <a:t>Democratic</a:t>
            </a:r>
            <a:r>
              <a:rPr lang="pl-PL" i="1" dirty="0" smtClean="0"/>
              <a:t> </a:t>
            </a:r>
            <a:r>
              <a:rPr lang="pl-PL" i="1" dirty="0" err="1" smtClean="0"/>
              <a:t>Values</a:t>
            </a:r>
            <a:r>
              <a:rPr lang="pl-PL" i="1" dirty="0" smtClean="0"/>
              <a:t> and </a:t>
            </a:r>
            <a:r>
              <a:rPr lang="pl-PL" i="1" dirty="0" err="1" smtClean="0"/>
              <a:t>linguistic</a:t>
            </a:r>
            <a:r>
              <a:rPr lang="pl-PL" i="1" dirty="0" smtClean="0"/>
              <a:t> </a:t>
            </a:r>
            <a:r>
              <a:rPr lang="pl-PL" i="1" dirty="0" err="1" smtClean="0"/>
              <a:t>Diversity</a:t>
            </a:r>
            <a:r>
              <a:rPr lang="pl-PL" i="1" dirty="0" smtClean="0"/>
              <a:t> </a:t>
            </a:r>
          </a:p>
          <a:p>
            <a:pPr algn="ctr"/>
            <a:r>
              <a:rPr lang="pl-PL" dirty="0" err="1" smtClean="0"/>
              <a:t>perfromed</a:t>
            </a:r>
            <a:r>
              <a:rPr lang="pl-PL" dirty="0" smtClean="0"/>
              <a:t> </a:t>
            </a:r>
            <a:r>
              <a:rPr lang="pl-PL" dirty="0" err="1" smtClean="0"/>
              <a:t>within</a:t>
            </a:r>
            <a:r>
              <a:rPr lang="pl-PL" dirty="0" smtClean="0"/>
              <a:t> </a:t>
            </a:r>
          </a:p>
          <a:p>
            <a:pPr algn="ctr"/>
            <a:r>
              <a:rPr lang="pl-PL" dirty="0" err="1" smtClean="0"/>
              <a:t>the</a:t>
            </a:r>
            <a:r>
              <a:rPr lang="pl-PL" dirty="0" smtClean="0"/>
              <a:t> </a:t>
            </a:r>
            <a:r>
              <a:rPr lang="pl-PL" i="1" dirty="0" smtClean="0"/>
              <a:t>Comenius – Long Life Learning </a:t>
            </a:r>
            <a:r>
              <a:rPr lang="pl-PL" dirty="0" err="1" smtClean="0"/>
              <a:t>programme</a:t>
            </a:r>
            <a:r>
              <a:rPr lang="pl-PL" dirty="0" smtClean="0"/>
              <a:t>.</a:t>
            </a:r>
            <a:endParaRPr lang="pl-PL" i="1" dirty="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1071546"/>
            <a:ext cx="9144000" cy="5786454"/>
          </a:xfrm>
        </p:spPr>
        <p:txBody>
          <a:bodyPr>
            <a:normAutofit/>
          </a:bodyPr>
          <a:lstStyle/>
          <a:p>
            <a:pPr algn="just"/>
            <a:r>
              <a:rPr lang="pl-PL" dirty="0" err="1" smtClean="0">
                <a:latin typeface="Times New Roman" pitchFamily="18" charset="0"/>
                <a:cs typeface="Times New Roman" pitchFamily="18" charset="0"/>
              </a:rPr>
              <a:t>Impalement</a:t>
            </a:r>
            <a:r>
              <a:rPr lang="pl-PL"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was </a:t>
            </a:r>
            <a:r>
              <a:rPr lang="en-US" dirty="0" err="1" smtClean="0">
                <a:latin typeface="Times New Roman" pitchFamily="18" charset="0"/>
                <a:cs typeface="Times New Roman" pitchFamily="18" charset="0"/>
              </a:rPr>
              <a:t>Vlad's</a:t>
            </a:r>
            <a:r>
              <a:rPr lang="en-US" dirty="0" smtClean="0">
                <a:latin typeface="Times New Roman" pitchFamily="18" charset="0"/>
                <a:cs typeface="Times New Roman" pitchFamily="18" charset="0"/>
              </a:rPr>
              <a:t> preferred method of torture and execution. Several woodcuts from German pamphlets of the late 15th and early 16th centuries show </a:t>
            </a:r>
            <a:r>
              <a:rPr lang="en-US" dirty="0" err="1" smtClean="0">
                <a:latin typeface="Times New Roman" pitchFamily="18" charset="0"/>
                <a:cs typeface="Times New Roman" pitchFamily="18" charset="0"/>
              </a:rPr>
              <a:t>Vlad</a:t>
            </a:r>
            <a:r>
              <a:rPr lang="en-US" dirty="0" smtClean="0">
                <a:latin typeface="Times New Roman" pitchFamily="18" charset="0"/>
                <a:cs typeface="Times New Roman" pitchFamily="18" charset="0"/>
              </a:rPr>
              <a:t> feasting in a forest of stakes and their grisly burdens outside </a:t>
            </a:r>
            <a:r>
              <a:rPr lang="en-US" dirty="0" err="1" smtClean="0">
                <a:latin typeface="Times New Roman" pitchFamily="18" charset="0"/>
                <a:cs typeface="Times New Roman" pitchFamily="18" charset="0"/>
              </a:rPr>
              <a:t>Brașov</a:t>
            </a:r>
            <a:r>
              <a:rPr lang="en-US" dirty="0" smtClean="0">
                <a:latin typeface="Times New Roman" pitchFamily="18" charset="0"/>
                <a:cs typeface="Times New Roman" pitchFamily="18" charset="0"/>
              </a:rPr>
              <a:t>, while a nearby executioner cuts apart other victims.</a:t>
            </a:r>
            <a:endParaRPr lang="pl-PL"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Russian or the Slavic version of the stories about </a:t>
            </a:r>
            <a:r>
              <a:rPr lang="en-US" dirty="0" err="1" smtClean="0">
                <a:latin typeface="Times New Roman" pitchFamily="18" charset="0"/>
                <a:cs typeface="Times New Roman" pitchFamily="18" charset="0"/>
              </a:rPr>
              <a:t>Vlad</a:t>
            </a:r>
            <a:r>
              <a:rPr lang="en-US" dirty="0" smtClean="0">
                <a:latin typeface="Times New Roman" pitchFamily="18" charset="0"/>
                <a:cs typeface="Times New Roman" pitchFamily="18" charset="0"/>
              </a:rPr>
              <a:t> the </a:t>
            </a:r>
            <a:r>
              <a:rPr lang="en-US" dirty="0" err="1" smtClean="0">
                <a:latin typeface="Times New Roman" pitchFamily="18" charset="0"/>
                <a:cs typeface="Times New Roman" pitchFamily="18" charset="0"/>
              </a:rPr>
              <a:t>Impaler</a:t>
            </a:r>
            <a:r>
              <a:rPr lang="en-US" dirty="0" smtClean="0">
                <a:latin typeface="Times New Roman" pitchFamily="18" charset="0"/>
                <a:cs typeface="Times New Roman" pitchFamily="18" charset="0"/>
              </a:rPr>
              <a:t> called "</a:t>
            </a:r>
            <a:r>
              <a:rPr lang="en-US" dirty="0" err="1" smtClean="0">
                <a:latin typeface="Times New Roman" pitchFamily="18" charset="0"/>
                <a:cs typeface="Times New Roman" pitchFamily="18" charset="0"/>
              </a:rPr>
              <a:t>Skazanie</a:t>
            </a:r>
            <a:r>
              <a:rPr lang="en-US" dirty="0" smtClean="0">
                <a:latin typeface="Times New Roman" pitchFamily="18" charset="0"/>
                <a:cs typeface="Times New Roman" pitchFamily="18" charset="0"/>
              </a:rPr>
              <a:t> o </a:t>
            </a:r>
            <a:r>
              <a:rPr lang="en-US" dirty="0" err="1" smtClean="0">
                <a:latin typeface="Times New Roman" pitchFamily="18" charset="0"/>
                <a:cs typeface="Times New Roman" pitchFamily="18" charset="0"/>
              </a:rPr>
              <a:t>Drakule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voevode</a:t>
            </a:r>
            <a:r>
              <a:rPr lang="en-US" dirty="0" smtClean="0">
                <a:latin typeface="Times New Roman" pitchFamily="18" charset="0"/>
                <a:cs typeface="Times New Roman" pitchFamily="18" charset="0"/>
              </a:rPr>
              <a:t>" ("The Tale of Warlord Dracula") is thought to have been written sometime between 1481 and 1486. </a:t>
            </a:r>
            <a:endParaRPr lang="pl-PL"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There are 19 anecdotes in The Tales of Prince Dracula. The stories begin with a short introduction and the anecdote about the nailing of hats to ambassadors' heads. They end with </a:t>
            </a:r>
            <a:r>
              <a:rPr lang="en-US" dirty="0" err="1" smtClean="0">
                <a:latin typeface="Times New Roman" pitchFamily="18" charset="0"/>
                <a:cs typeface="Times New Roman" pitchFamily="18" charset="0"/>
              </a:rPr>
              <a:t>Vlad's</a:t>
            </a:r>
            <a:r>
              <a:rPr lang="en-US" dirty="0" smtClean="0">
                <a:latin typeface="Times New Roman" pitchFamily="18" charset="0"/>
                <a:cs typeface="Times New Roman" pitchFamily="18" charset="0"/>
              </a:rPr>
              <a:t> death and information about his family.</a:t>
            </a:r>
            <a:endParaRPr lang="pl-PL" dirty="0" smtClean="0">
              <a:latin typeface="Times New Roman" pitchFamily="18" charset="0"/>
              <a:cs typeface="Times New Roman" pitchFamily="18" charset="0"/>
            </a:endParaRPr>
          </a:p>
          <a:p>
            <a:pPr algn="just"/>
            <a:endParaRPr lang="pl-PL" dirty="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00034" y="1500174"/>
            <a:ext cx="7851648" cy="1143008"/>
          </a:xfrm>
        </p:spPr>
        <p:txBody>
          <a:bodyPr>
            <a:normAutofit fontScale="90000"/>
          </a:bodyPr>
          <a:lstStyle/>
          <a:p>
            <a:pPr algn="ctr"/>
            <a:r>
              <a:rPr lang="pl-PL" i="1" dirty="0" err="1" smtClean="0">
                <a:solidFill>
                  <a:srgbClr val="FFFF00"/>
                </a:solidFill>
              </a:rPr>
              <a:t>Romanian</a:t>
            </a:r>
            <a:r>
              <a:rPr lang="pl-PL" i="1" dirty="0" smtClean="0">
                <a:solidFill>
                  <a:srgbClr val="FFFF00"/>
                </a:solidFill>
              </a:rPr>
              <a:t> </a:t>
            </a:r>
            <a:r>
              <a:rPr lang="pl-PL" i="1" dirty="0" err="1" smtClean="0">
                <a:solidFill>
                  <a:srgbClr val="FFFF00"/>
                </a:solidFill>
              </a:rPr>
              <a:t>attitude</a:t>
            </a:r>
            <a:r>
              <a:rPr lang="pl-PL" i="1" dirty="0" smtClean="0">
                <a:solidFill>
                  <a:srgbClr val="FFFF00"/>
                </a:solidFill>
              </a:rPr>
              <a:t> </a:t>
            </a:r>
            <a:r>
              <a:rPr lang="pl-PL" i="1" dirty="0" err="1" smtClean="0">
                <a:solidFill>
                  <a:srgbClr val="FFFF00"/>
                </a:solidFill>
              </a:rPr>
              <a:t>towards</a:t>
            </a:r>
            <a:r>
              <a:rPr lang="pl-PL" i="1" dirty="0" smtClean="0">
                <a:solidFill>
                  <a:srgbClr val="FFFF00"/>
                </a:solidFill>
              </a:rPr>
              <a:t> </a:t>
            </a:r>
            <a:r>
              <a:rPr lang="pl-PL" i="1" dirty="0" err="1" smtClean="0">
                <a:solidFill>
                  <a:srgbClr val="FFFF00"/>
                </a:solidFill>
              </a:rPr>
              <a:t>vlad</a:t>
            </a:r>
            <a:r>
              <a:rPr lang="pl-PL" i="1" dirty="0" smtClean="0">
                <a:solidFill>
                  <a:srgbClr val="FFFF00"/>
                </a:solidFill>
              </a:rPr>
              <a:t> </a:t>
            </a:r>
            <a:r>
              <a:rPr lang="pl-PL" i="1" dirty="0" err="1" smtClean="0">
                <a:solidFill>
                  <a:srgbClr val="FFFF00"/>
                </a:solidFill>
              </a:rPr>
              <a:t>tepes</a:t>
            </a:r>
            <a:endParaRPr lang="pl-PL" i="1" dirty="0">
              <a:solidFill>
                <a:srgbClr val="FFFF00"/>
              </a:solidFill>
            </a:endParaRPr>
          </a:p>
        </p:txBody>
      </p:sp>
      <p:sp>
        <p:nvSpPr>
          <p:cNvPr id="3" name="Podtytuł 2"/>
          <p:cNvSpPr>
            <a:spLocks noGrp="1"/>
          </p:cNvSpPr>
          <p:nvPr>
            <p:ph type="subTitle" idx="1"/>
          </p:nvPr>
        </p:nvSpPr>
        <p:spPr>
          <a:xfrm>
            <a:off x="0" y="2714620"/>
            <a:ext cx="9144000" cy="4143380"/>
          </a:xfrm>
        </p:spPr>
        <p:txBody>
          <a:bodyPr>
            <a:normAutofit/>
          </a:bodyPr>
          <a:lstStyle/>
          <a:p>
            <a:pPr algn="just"/>
            <a:r>
              <a:rPr lang="en-US" dirty="0" smtClean="0">
                <a:latin typeface="Times New Roman" pitchFamily="18" charset="0"/>
                <a:cs typeface="Times New Roman" pitchFamily="18" charset="0"/>
              </a:rPr>
              <a:t>Romanian and Bulgarian documents from 1481 onwards portray </a:t>
            </a:r>
            <a:r>
              <a:rPr lang="en-US" dirty="0" err="1" smtClean="0">
                <a:latin typeface="Times New Roman" pitchFamily="18" charset="0"/>
                <a:cs typeface="Times New Roman" pitchFamily="18" charset="0"/>
              </a:rPr>
              <a:t>Vlad</a:t>
            </a:r>
            <a:r>
              <a:rPr lang="en-US" dirty="0" smtClean="0">
                <a:latin typeface="Times New Roman" pitchFamily="18" charset="0"/>
                <a:cs typeface="Times New Roman" pitchFamily="18" charset="0"/>
              </a:rPr>
              <a:t> as a hero, a true leader, who used harsh yet fair methods to reclaim the country from the corrupt and rich boyars. Moreover, all his military efforts were directed against the Ottoman Empire which explicitly wanted to conquer Wallachia. Excerpt from "The Slavonic Tales":</a:t>
            </a:r>
            <a:endParaRPr lang="pl-PL"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a:t>
            </a:r>
            <a:endParaRPr lang="pl-PL" dirty="0" smtClean="0">
              <a:latin typeface="Times New Roman" pitchFamily="18" charset="0"/>
              <a:cs typeface="Times New Roman" pitchFamily="18" charset="0"/>
            </a:endParaRPr>
          </a:p>
          <a:p>
            <a:pPr algn="just"/>
            <a:endParaRPr lang="pl-PL" dirty="0" smtClean="0">
              <a:latin typeface="Times New Roman" pitchFamily="18" charset="0"/>
              <a:cs typeface="Times New Roman" pitchFamily="18" charset="0"/>
            </a:endParaRPr>
          </a:p>
          <a:p>
            <a:pPr algn="just"/>
            <a:r>
              <a:rPr lang="en-US" i="1" dirty="0" smtClean="0">
                <a:latin typeface="Times New Roman" pitchFamily="18" charset="0"/>
                <a:cs typeface="Times New Roman" pitchFamily="18" charset="0"/>
              </a:rPr>
              <a:t>And he hated evil in his country so much that, if anyone committed some harm, theft or robbery or a lye or an injustice, none of those remained alive. Even if he was a great boyar or a priest or a monk or an ordinary man, or even if he had a great fortune, he couldn't pay himself from death.</a:t>
            </a:r>
            <a:endParaRPr lang="pl-PL" dirty="0" smtClean="0">
              <a:latin typeface="Times New Roman" pitchFamily="18" charset="0"/>
              <a:cs typeface="Times New Roman" pitchFamily="18" charset="0"/>
            </a:endParaRPr>
          </a:p>
          <a:p>
            <a:pPr algn="just"/>
            <a:endParaRPr lang="pl-PL" dirty="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3357562"/>
            <a:ext cx="9144000" cy="3500438"/>
          </a:xfrm>
        </p:spPr>
        <p:txBody>
          <a:bodyPr>
            <a:noAutofit/>
          </a:bodyPr>
          <a:lstStyle/>
          <a:p>
            <a:pPr lvl="1" algn="just"/>
            <a:r>
              <a:rPr lang="en-US" sz="2000" dirty="0" smtClean="0">
                <a:latin typeface="Times New Roman" pitchFamily="18" charset="0"/>
                <a:cs typeface="Times New Roman" pitchFamily="18" charset="0"/>
              </a:rPr>
              <a:t>In the </a:t>
            </a:r>
            <a:r>
              <a:rPr lang="en-US" sz="2000" i="1" dirty="0" err="1" smtClean="0">
                <a:latin typeface="Times New Roman" pitchFamily="18" charset="0"/>
                <a:cs typeface="Times New Roman" pitchFamily="18" charset="0"/>
              </a:rPr>
              <a:t>Letopisețul</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cantacuzinesc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Cantacuzino</a:t>
            </a:r>
            <a:r>
              <a:rPr lang="en-US" sz="2000" dirty="0" smtClean="0">
                <a:latin typeface="Times New Roman" pitchFamily="18" charset="0"/>
                <a:cs typeface="Times New Roman" pitchFamily="18" charset="0"/>
              </a:rPr>
              <a:t> chronicle"), a historic account written around 1688 by </a:t>
            </a:r>
            <a:r>
              <a:rPr lang="en-US" sz="2000" dirty="0" err="1" smtClean="0">
                <a:latin typeface="Times New Roman" pitchFamily="18" charset="0"/>
                <a:cs typeface="Times New Roman" pitchFamily="18" charset="0"/>
              </a:rPr>
              <a:t>Stoica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Ludescu</a:t>
            </a:r>
            <a:r>
              <a:rPr lang="en-US" sz="2000" dirty="0" smtClean="0">
                <a:latin typeface="Times New Roman" pitchFamily="18" charset="0"/>
                <a:cs typeface="Times New Roman" pitchFamily="18" charset="0"/>
              </a:rPr>
              <a:t> of the</a:t>
            </a:r>
            <a:r>
              <a:rPr lang="pl-PL" sz="2000" dirty="0" smtClean="0">
                <a:latin typeface="Times New Roman" pitchFamily="18" charset="0"/>
                <a:cs typeface="Times New Roman" pitchFamily="18" charset="0"/>
              </a:rPr>
              <a:t> </a:t>
            </a:r>
            <a:r>
              <a:rPr lang="pl-PL" sz="2000" dirty="0" err="1" smtClean="0">
                <a:latin typeface="Times New Roman" pitchFamily="18" charset="0"/>
                <a:cs typeface="Times New Roman" pitchFamily="18" charset="0"/>
              </a:rPr>
              <a:t>Cantacuzino</a:t>
            </a:r>
            <a:r>
              <a:rPr lang="pl-PL" sz="2000" dirty="0" smtClean="0">
                <a:latin typeface="Times New Roman" pitchFamily="18" charset="0"/>
                <a:cs typeface="Times New Roman" pitchFamily="18" charset="0"/>
              </a:rPr>
              <a:t> </a:t>
            </a:r>
            <a:r>
              <a:rPr lang="pl-PL" sz="2000" dirty="0" err="1" smtClean="0">
                <a:latin typeface="Times New Roman" pitchFamily="18" charset="0"/>
                <a:cs typeface="Times New Roman" pitchFamily="18" charset="0"/>
              </a:rPr>
              <a:t>family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Vlad</a:t>
            </a:r>
            <a:r>
              <a:rPr lang="en-US" sz="2000" dirty="0" smtClean="0">
                <a:latin typeface="Times New Roman" pitchFamily="18" charset="0"/>
                <a:cs typeface="Times New Roman" pitchFamily="18" charset="0"/>
              </a:rPr>
              <a:t> orders the boyars to build the fortress of </a:t>
            </a:r>
            <a:r>
              <a:rPr lang="pl-PL" sz="2000" dirty="0" err="1" smtClean="0">
                <a:latin typeface="Times New Roman" pitchFamily="18" charset="0"/>
                <a:cs typeface="Times New Roman" pitchFamily="18" charset="0"/>
              </a:rPr>
              <a:t>Poenari</a:t>
            </a:r>
            <a:r>
              <a:rPr lang="en-US" sz="2000" dirty="0" smtClean="0">
                <a:latin typeface="Times New Roman" pitchFamily="18" charset="0"/>
                <a:cs typeface="Times New Roman" pitchFamily="18" charset="0"/>
              </a:rPr>
              <a:t> with their own bare hands.</a:t>
            </a:r>
            <a:endParaRPr lang="pl-PL" sz="2000" dirty="0" smtClean="0">
              <a:latin typeface="Times New Roman" pitchFamily="18" charset="0"/>
              <a:cs typeface="Times New Roman" pitchFamily="18" charset="0"/>
            </a:endParaRPr>
          </a:p>
          <a:p>
            <a:pPr lvl="1" algn="just"/>
            <a:r>
              <a:rPr lang="en-US" sz="2000" dirty="0" smtClean="0">
                <a:latin typeface="Times New Roman" pitchFamily="18" charset="0"/>
                <a:cs typeface="Times New Roman" pitchFamily="18" charset="0"/>
              </a:rPr>
              <a:t>Around 1785, </a:t>
            </a:r>
            <a:r>
              <a:rPr lang="en-US" sz="2000" dirty="0" err="1" smtClean="0">
                <a:latin typeface="Times New Roman" pitchFamily="18" charset="0"/>
                <a:cs typeface="Times New Roman" pitchFamily="18" charset="0"/>
              </a:rPr>
              <a:t>Ioan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Budai-Deleanu</a:t>
            </a:r>
            <a:r>
              <a:rPr lang="en-US" sz="2000" dirty="0" smtClean="0">
                <a:latin typeface="Times New Roman" pitchFamily="18" charset="0"/>
                <a:cs typeface="Times New Roman" pitchFamily="18" charset="0"/>
              </a:rPr>
              <a:t>, a Romanian writer and renowned historian, wrote a Romanian epic heroic poem, </a:t>
            </a:r>
            <a:r>
              <a:rPr lang="en-US" sz="2000" i="1" dirty="0" smtClean="0">
                <a:latin typeface="Times New Roman" pitchFamily="18" charset="0"/>
                <a:cs typeface="Times New Roman" pitchFamily="18" charset="0"/>
              </a:rPr>
              <a:t>"</a:t>
            </a:r>
            <a:r>
              <a:rPr lang="en-US" sz="2000" i="1" dirty="0" err="1" smtClean="0">
                <a:latin typeface="Times New Roman" pitchFamily="18" charset="0"/>
                <a:cs typeface="Times New Roman" pitchFamily="18" charset="0"/>
              </a:rPr>
              <a:t>Țiganiada</a:t>
            </a:r>
            <a:r>
              <a:rPr lang="en-US" sz="2000" i="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in which prince </a:t>
            </a:r>
            <a:r>
              <a:rPr lang="en-US" sz="2000" dirty="0" err="1" smtClean="0">
                <a:latin typeface="Times New Roman" pitchFamily="18" charset="0"/>
                <a:cs typeface="Times New Roman" pitchFamily="18" charset="0"/>
              </a:rPr>
              <a:t>Vlad</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Țepeș</a:t>
            </a:r>
            <a:r>
              <a:rPr lang="en-US" sz="2000" dirty="0" smtClean="0">
                <a:latin typeface="Times New Roman" pitchFamily="18" charset="0"/>
                <a:cs typeface="Times New Roman" pitchFamily="18" charset="0"/>
              </a:rPr>
              <a:t> stars as a fierce warrior fighting the Ottomans. Later, in 1881,</a:t>
            </a:r>
            <a:r>
              <a:rPr lang="pl-PL" sz="2000" dirty="0" smtClean="0">
                <a:latin typeface="Times New Roman" pitchFamily="18" charset="0"/>
                <a:cs typeface="Times New Roman" pitchFamily="18" charset="0"/>
              </a:rPr>
              <a:t> </a:t>
            </a:r>
            <a:r>
              <a:rPr lang="pl-PL" sz="2000" dirty="0" err="1" smtClean="0">
                <a:latin typeface="Times New Roman" pitchFamily="18" charset="0"/>
                <a:cs typeface="Times New Roman" pitchFamily="18" charset="0"/>
              </a:rPr>
              <a:t>Mihai</a:t>
            </a:r>
            <a:r>
              <a:rPr lang="pl-PL" sz="2000" dirty="0" smtClean="0">
                <a:latin typeface="Times New Roman" pitchFamily="18" charset="0"/>
                <a:cs typeface="Times New Roman" pitchFamily="18" charset="0"/>
              </a:rPr>
              <a:t> Eminescu</a:t>
            </a:r>
            <a:r>
              <a:rPr lang="en-US" sz="2000" dirty="0" smtClean="0">
                <a:latin typeface="Times New Roman" pitchFamily="18" charset="0"/>
                <a:cs typeface="Times New Roman" pitchFamily="18" charset="0"/>
              </a:rPr>
              <a:t>, one of the greatest Romanian poets, in </a:t>
            </a:r>
            <a:r>
              <a:rPr lang="en-US" sz="2000" i="1" dirty="0" smtClean="0">
                <a:latin typeface="Times New Roman" pitchFamily="18" charset="0"/>
                <a:cs typeface="Times New Roman" pitchFamily="18" charset="0"/>
              </a:rPr>
              <a:t>"Letter 3"</a:t>
            </a:r>
            <a:r>
              <a:rPr lang="en-US" sz="2000" dirty="0" smtClean="0">
                <a:latin typeface="Times New Roman" pitchFamily="18" charset="0"/>
                <a:cs typeface="Times New Roman" pitchFamily="18" charset="0"/>
              </a:rPr>
              <a:t>, popularizes </a:t>
            </a:r>
            <a:r>
              <a:rPr lang="en-US" sz="2000" dirty="0" err="1" smtClean="0">
                <a:latin typeface="Times New Roman" pitchFamily="18" charset="0"/>
                <a:cs typeface="Times New Roman" pitchFamily="18" charset="0"/>
              </a:rPr>
              <a:t>Vlad's</a:t>
            </a:r>
            <a:r>
              <a:rPr lang="en-US" sz="2000" dirty="0" smtClean="0">
                <a:latin typeface="Times New Roman" pitchFamily="18" charset="0"/>
                <a:cs typeface="Times New Roman" pitchFamily="18" charset="0"/>
              </a:rPr>
              <a:t> image in modern Romanian patriotism, having him stand as a figure to contrast with presumed social decay under the</a:t>
            </a:r>
            <a:r>
              <a:rPr lang="pl-PL" sz="2000" dirty="0" smtClean="0">
                <a:latin typeface="Times New Roman" pitchFamily="18" charset="0"/>
                <a:cs typeface="Times New Roman" pitchFamily="18" charset="0"/>
              </a:rPr>
              <a:t> </a:t>
            </a:r>
            <a:r>
              <a:rPr lang="pl-PL" sz="2000" dirty="0" err="1" smtClean="0">
                <a:latin typeface="Times New Roman" pitchFamily="18" charset="0"/>
                <a:cs typeface="Times New Roman" pitchFamily="18" charset="0"/>
              </a:rPr>
              <a:t>Phanariotes</a:t>
            </a:r>
            <a:r>
              <a:rPr lang="pl-PL"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the political scene of the 19th century. The poem even suggests that </a:t>
            </a:r>
            <a:r>
              <a:rPr lang="en-US" sz="2000" dirty="0" err="1" smtClean="0">
                <a:latin typeface="Times New Roman" pitchFamily="18" charset="0"/>
                <a:cs typeface="Times New Roman" pitchFamily="18" charset="0"/>
              </a:rPr>
              <a:t>Vlad's</a:t>
            </a:r>
            <a:r>
              <a:rPr lang="en-US" sz="2000" dirty="0" smtClean="0">
                <a:latin typeface="Times New Roman" pitchFamily="18" charset="0"/>
                <a:cs typeface="Times New Roman" pitchFamily="18" charset="0"/>
              </a:rPr>
              <a:t> violent methods be applied as a cure. In the final lyrics, the poet makes a call to </a:t>
            </a:r>
            <a:r>
              <a:rPr lang="en-US" sz="2000" dirty="0" err="1" smtClean="0">
                <a:latin typeface="Times New Roman" pitchFamily="18" charset="0"/>
                <a:cs typeface="Times New Roman" pitchFamily="18" charset="0"/>
              </a:rPr>
              <a:t>Vlad</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Țepeș</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e. Dracula) to come, to sort the contemporaries into two teams: the mad and the wicked and then set fire to the prison and to the madhouse.</a:t>
            </a:r>
            <a:endParaRPr lang="pl-PL" sz="2000" dirty="0" smtClean="0">
              <a:latin typeface="Times New Roman" pitchFamily="18" charset="0"/>
              <a:cs typeface="Times New Roman" pitchFamily="18" charset="0"/>
            </a:endParaRPr>
          </a:p>
          <a:p>
            <a:pPr lvl="1" algn="just"/>
            <a:endParaRPr lang="pl-PL" sz="2000" dirty="0">
              <a:latin typeface="Times New Roman" pitchFamily="18" charset="0"/>
              <a:cs typeface="Times New Roman" pitchFamily="18" charset="0"/>
            </a:endParaRPr>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2285992"/>
            <a:ext cx="9144000" cy="4572008"/>
          </a:xfrm>
        </p:spPr>
        <p:txBody>
          <a:bodyPr>
            <a:noAutofit/>
          </a:bodyPr>
          <a:lstStyle/>
          <a:p>
            <a:pPr algn="just"/>
            <a:r>
              <a:rPr lang="en-US" dirty="0" smtClean="0">
                <a:latin typeface="Times New Roman" pitchFamily="18" charset="0"/>
                <a:cs typeface="Times New Roman" pitchFamily="18" charset="0"/>
              </a:rPr>
              <a:t>In contrast, documents of Germanic, Saxon, and Hungarian origin portray </a:t>
            </a:r>
            <a:r>
              <a:rPr lang="en-US" dirty="0" err="1" smtClean="0">
                <a:latin typeface="Times New Roman" pitchFamily="18" charset="0"/>
                <a:cs typeface="Times New Roman" pitchFamily="18" charset="0"/>
              </a:rPr>
              <a:t>Vlad</a:t>
            </a:r>
            <a:r>
              <a:rPr lang="en-US" dirty="0" smtClean="0">
                <a:latin typeface="Times New Roman" pitchFamily="18" charset="0"/>
                <a:cs typeface="Times New Roman" pitchFamily="18" charset="0"/>
              </a:rPr>
              <a:t> as a tyrant, a monster so cruel that he needs to be stopped. For example, Johan Christian Engel characterizes </a:t>
            </a:r>
            <a:r>
              <a:rPr lang="en-US" dirty="0" err="1" smtClean="0">
                <a:latin typeface="Times New Roman" pitchFamily="18" charset="0"/>
                <a:cs typeface="Times New Roman" pitchFamily="18" charset="0"/>
              </a:rPr>
              <a:t>Vlad</a:t>
            </a:r>
            <a:r>
              <a:rPr lang="en-US" dirty="0" smtClean="0">
                <a:latin typeface="Times New Roman" pitchFamily="18" charset="0"/>
                <a:cs typeface="Times New Roman" pitchFamily="18" charset="0"/>
              </a:rPr>
              <a:t> as "a cruel tyrant and a monster of humankind". Several authors and historians believe that this may be the result of a bad image campaign initiated by the</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Transylvanian</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Saxons</a:t>
            </a:r>
            <a:r>
              <a:rPr lang="pl-PL"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who were actively persecuted during </a:t>
            </a:r>
            <a:r>
              <a:rPr lang="en-US" dirty="0" err="1" smtClean="0">
                <a:latin typeface="Times New Roman" pitchFamily="18" charset="0"/>
                <a:cs typeface="Times New Roman" pitchFamily="18" charset="0"/>
              </a:rPr>
              <a:t>Vlad's</a:t>
            </a:r>
            <a:r>
              <a:rPr lang="en-US" dirty="0" smtClean="0">
                <a:latin typeface="Times New Roman" pitchFamily="18" charset="0"/>
                <a:cs typeface="Times New Roman" pitchFamily="18" charset="0"/>
              </a:rPr>
              <a:t> reign and later maintained and spread by</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Mathias</a:t>
            </a:r>
            <a:r>
              <a:rPr lang="pl-PL" dirty="0" smtClean="0">
                <a:latin typeface="Times New Roman" pitchFamily="18" charset="0"/>
                <a:cs typeface="Times New Roman" pitchFamily="18" charset="0"/>
              </a:rPr>
              <a:t> </a:t>
            </a:r>
            <a:r>
              <a:rPr lang="pl-PL" dirty="0" err="1" smtClean="0">
                <a:latin typeface="Times New Roman" pitchFamily="18" charset="0"/>
                <a:cs typeface="Times New Roman" pitchFamily="18" charset="0"/>
              </a:rPr>
              <a:t>Corvinus</a:t>
            </a:r>
            <a:r>
              <a:rPr lang="en-US" dirty="0" smtClean="0">
                <a:latin typeface="Times New Roman" pitchFamily="18" charset="0"/>
                <a:cs typeface="Times New Roman" pitchFamily="18" charset="0"/>
              </a:rPr>
              <a:t>. It is conceivable that these actions were not beyond the Hungarian King since he had already framed </a:t>
            </a:r>
            <a:r>
              <a:rPr lang="en-US" dirty="0" err="1" smtClean="0">
                <a:latin typeface="Times New Roman" pitchFamily="18" charset="0"/>
                <a:cs typeface="Times New Roman" pitchFamily="18" charset="0"/>
              </a:rPr>
              <a:t>Vlad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Țepeș</a:t>
            </a:r>
            <a:r>
              <a:rPr lang="en-US" dirty="0" smtClean="0">
                <a:latin typeface="Times New Roman" pitchFamily="18" charset="0"/>
                <a:cs typeface="Times New Roman" pitchFamily="18" charset="0"/>
              </a:rPr>
              <a:t> by producing a forged letter to incriminate </a:t>
            </a:r>
            <a:r>
              <a:rPr lang="en-US" dirty="0" err="1" smtClean="0">
                <a:latin typeface="Times New Roman" pitchFamily="18" charset="0"/>
                <a:cs typeface="Times New Roman" pitchFamily="18" charset="0"/>
              </a:rPr>
              <a:t>Vlad</a:t>
            </a:r>
            <a:r>
              <a:rPr lang="en-US" dirty="0" smtClean="0">
                <a:latin typeface="Times New Roman" pitchFamily="18" charset="0"/>
                <a:cs typeface="Times New Roman" pitchFamily="18" charset="0"/>
              </a:rPr>
              <a:t> of coalition with the Turks. However, there is incontestable evidence, both in Romanian and foreign documents, including </a:t>
            </a:r>
            <a:r>
              <a:rPr lang="en-US" dirty="0" err="1" smtClean="0">
                <a:latin typeface="Times New Roman" pitchFamily="18" charset="0"/>
                <a:cs typeface="Times New Roman" pitchFamily="18" charset="0"/>
              </a:rPr>
              <a:t>Vlad's</a:t>
            </a:r>
            <a:r>
              <a:rPr lang="en-US" dirty="0" smtClean="0">
                <a:latin typeface="Times New Roman" pitchFamily="18" charset="0"/>
                <a:cs typeface="Times New Roman" pitchFamily="18" charset="0"/>
              </a:rPr>
              <a:t> own letters, that he killed tens of thousands of people in horrible ways.</a:t>
            </a:r>
            <a:endParaRPr lang="pl-PL" dirty="0" smtClean="0">
              <a:latin typeface="Times New Roman" pitchFamily="18" charset="0"/>
              <a:cs typeface="Times New Roman" pitchFamily="18" charset="0"/>
            </a:endParaRPr>
          </a:p>
          <a:p>
            <a:r>
              <a:rPr lang="en-US" i="1" dirty="0" smtClean="0">
                <a:latin typeface="Times New Roman" pitchFamily="18" charset="0"/>
                <a:cs typeface="Times New Roman" pitchFamily="18" charset="0"/>
              </a:rPr>
              <a:t>Source: Wikipedia</a:t>
            </a:r>
            <a:endParaRPr lang="pl-PL" dirty="0" smtClean="0">
              <a:latin typeface="Times New Roman" pitchFamily="18" charset="0"/>
              <a:cs typeface="Times New Roman" pitchFamily="18" charset="0"/>
            </a:endParaRPr>
          </a:p>
          <a:p>
            <a:pPr algn="just"/>
            <a:endParaRPr lang="pl-PL" dirty="0">
              <a:latin typeface="Times New Roman" pitchFamily="18" charset="0"/>
              <a:cs typeface="Times New Roman" pitchFamily="18" charset="0"/>
            </a:endParaRPr>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00034" y="1500174"/>
            <a:ext cx="7851648" cy="1143008"/>
          </a:xfrm>
        </p:spPr>
        <p:txBody>
          <a:bodyPr>
            <a:noAutofit/>
          </a:bodyPr>
          <a:lstStyle/>
          <a:p>
            <a:pPr algn="just"/>
            <a:r>
              <a:rPr sz="2400" smtClean="0"/>
              <a:t>Exercise 2. Find the synonyms of the following words and phrases in the </a:t>
            </a:r>
            <a:r>
              <a:rPr sz="2400" u="sng" smtClean="0"/>
              <a:t>first two</a:t>
            </a:r>
            <a:r>
              <a:rPr sz="2400" smtClean="0"/>
              <a:t> paragraphs of the text.</a:t>
            </a:r>
            <a:endParaRPr lang="pl-PL" sz="2400" i="1" dirty="0">
              <a:solidFill>
                <a:srgbClr val="FFFF00"/>
              </a:solidFill>
            </a:endParaRPr>
          </a:p>
        </p:txBody>
      </p:sp>
      <p:sp>
        <p:nvSpPr>
          <p:cNvPr id="3" name="Podtytuł 2"/>
          <p:cNvSpPr>
            <a:spLocks noGrp="1"/>
          </p:cNvSpPr>
          <p:nvPr>
            <p:ph type="subTitle" idx="1"/>
          </p:nvPr>
        </p:nvSpPr>
        <p:spPr>
          <a:xfrm>
            <a:off x="0" y="3357562"/>
            <a:ext cx="9144000" cy="2786082"/>
          </a:xfrm>
        </p:spPr>
        <p:txBody>
          <a:bodyPr>
            <a:normAutofit/>
          </a:bodyPr>
          <a:lstStyle/>
          <a:p>
            <a:pPr lvl="0" algn="just"/>
            <a:r>
              <a:rPr lang="en-US" dirty="0" smtClean="0"/>
              <a:t>after death				- ……………………………………</a:t>
            </a:r>
            <a:endParaRPr lang="pl-PL" dirty="0" smtClean="0"/>
          </a:p>
          <a:p>
            <a:pPr lvl="0" algn="just"/>
            <a:r>
              <a:rPr lang="en-US" dirty="0" smtClean="0"/>
              <a:t>name			</a:t>
            </a:r>
            <a:r>
              <a:rPr lang="pl-PL" dirty="0" smtClean="0"/>
              <a:t>	</a:t>
            </a:r>
            <a:r>
              <a:rPr lang="en-US" dirty="0" smtClean="0"/>
              <a:t>	- …</a:t>
            </a:r>
            <a:r>
              <a:rPr lang="pl-PL" dirty="0" smtClean="0"/>
              <a:t>………………</a:t>
            </a:r>
            <a:r>
              <a:rPr lang="en-US" dirty="0" smtClean="0"/>
              <a:t>…………………</a:t>
            </a:r>
            <a:endParaRPr lang="pl-PL" dirty="0" smtClean="0"/>
          </a:p>
          <a:p>
            <a:pPr lvl="0" algn="just"/>
            <a:r>
              <a:rPr lang="en-US" dirty="0" smtClean="0"/>
              <a:t>spearing				- ……………………………………</a:t>
            </a:r>
            <a:endParaRPr lang="pl-PL" dirty="0" smtClean="0"/>
          </a:p>
          <a:p>
            <a:pPr lvl="0" algn="just"/>
            <a:r>
              <a:rPr lang="en-US" dirty="0" smtClean="0"/>
              <a:t>whole life				- ……………………………………</a:t>
            </a:r>
            <a:endParaRPr lang="pl-PL" dirty="0" smtClean="0"/>
          </a:p>
          <a:p>
            <a:pPr lvl="0" algn="just"/>
            <a:r>
              <a:rPr lang="en-US" dirty="0" smtClean="0"/>
              <a:t>to the foreign countries		</a:t>
            </a:r>
            <a:r>
              <a:rPr lang="pl-PL" dirty="0" smtClean="0"/>
              <a:t>	</a:t>
            </a:r>
            <a:r>
              <a:rPr lang="en-US" dirty="0" smtClean="0"/>
              <a:t>-</a:t>
            </a:r>
            <a:r>
              <a:rPr lang="pl-PL" dirty="0" smtClean="0"/>
              <a:t> ..</a:t>
            </a:r>
            <a:r>
              <a:rPr lang="en-US" dirty="0" smtClean="0"/>
              <a:t>…………………………………</a:t>
            </a:r>
            <a:endParaRPr lang="pl-PL" dirty="0" smtClean="0"/>
          </a:p>
          <a:p>
            <a:pPr algn="just"/>
            <a:endParaRPr lang="pl-PL" dirty="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00034" y="1500174"/>
            <a:ext cx="7851648" cy="1143008"/>
          </a:xfrm>
        </p:spPr>
        <p:txBody>
          <a:bodyPr>
            <a:noAutofit/>
          </a:bodyPr>
          <a:lstStyle/>
          <a:p>
            <a:pPr algn="l"/>
            <a:r>
              <a:rPr lang="en-US" sz="2000" dirty="0" smtClean="0"/>
              <a:t>Exercise 3. </a:t>
            </a:r>
            <a:r>
              <a:rPr lang="en-US" sz="2000" dirty="0" smtClean="0"/>
              <a:t>Are the following sentences true [T] or false [F</a:t>
            </a:r>
            <a:r>
              <a:rPr lang="en-US" sz="2000" dirty="0" smtClean="0"/>
              <a:t>]?</a:t>
            </a:r>
            <a:endParaRPr lang="pl-PL" sz="2000" i="1" dirty="0">
              <a:solidFill>
                <a:srgbClr val="FFFF00"/>
              </a:solidFill>
            </a:endParaRPr>
          </a:p>
        </p:txBody>
      </p:sp>
      <p:sp>
        <p:nvSpPr>
          <p:cNvPr id="3" name="Podtytuł 2"/>
          <p:cNvSpPr>
            <a:spLocks noGrp="1"/>
          </p:cNvSpPr>
          <p:nvPr>
            <p:ph type="subTitle" idx="1"/>
          </p:nvPr>
        </p:nvSpPr>
        <p:spPr>
          <a:xfrm>
            <a:off x="0" y="2780928"/>
            <a:ext cx="9144000" cy="3212976"/>
          </a:xfrm>
        </p:spPr>
        <p:txBody>
          <a:bodyPr>
            <a:normAutofit/>
          </a:bodyPr>
          <a:lstStyle/>
          <a:p>
            <a:pPr algn="just"/>
            <a:r>
              <a:rPr lang="en-US" dirty="0" err="1" smtClean="0"/>
              <a:t>Vlad</a:t>
            </a:r>
            <a:r>
              <a:rPr lang="en-US" dirty="0" smtClean="0"/>
              <a:t> </a:t>
            </a:r>
            <a:r>
              <a:rPr lang="en-US" dirty="0" err="1" smtClean="0"/>
              <a:t>Tepes</a:t>
            </a:r>
            <a:r>
              <a:rPr lang="en-US" dirty="0" smtClean="0"/>
              <a:t> lived in the 14</a:t>
            </a:r>
            <a:r>
              <a:rPr lang="en-US" baseline="30000" dirty="0" smtClean="0"/>
              <a:t>th</a:t>
            </a:r>
            <a:r>
              <a:rPr lang="en-US" dirty="0" smtClean="0"/>
              <a:t> century.				………..</a:t>
            </a:r>
            <a:r>
              <a:rPr lang="pl-PL" dirty="0" smtClean="0"/>
              <a:t/>
            </a:r>
            <a:br>
              <a:rPr lang="pl-PL" dirty="0" smtClean="0"/>
            </a:br>
            <a:r>
              <a:rPr lang="en-US" dirty="0" err="1" smtClean="0"/>
              <a:t>Vlad</a:t>
            </a:r>
            <a:r>
              <a:rPr lang="en-US" dirty="0" smtClean="0"/>
              <a:t> </a:t>
            </a:r>
            <a:r>
              <a:rPr lang="en-US" dirty="0" err="1" smtClean="0"/>
              <a:t>Tepes</a:t>
            </a:r>
            <a:r>
              <a:rPr lang="en-US" dirty="0" smtClean="0"/>
              <a:t> was a real Dracula.					………..</a:t>
            </a:r>
            <a:r>
              <a:rPr lang="pl-PL" dirty="0" smtClean="0"/>
              <a:t/>
            </a:r>
            <a:br>
              <a:rPr lang="pl-PL" dirty="0" smtClean="0"/>
            </a:br>
            <a:r>
              <a:rPr lang="en-US" dirty="0" smtClean="0"/>
              <a:t>He is also popular in other European countries.			………..</a:t>
            </a:r>
            <a:r>
              <a:rPr lang="pl-PL" dirty="0" smtClean="0"/>
              <a:t/>
            </a:r>
            <a:br>
              <a:rPr lang="pl-PL" dirty="0" smtClean="0"/>
            </a:br>
            <a:r>
              <a:rPr lang="en-US" dirty="0" smtClean="0"/>
              <a:t>His </a:t>
            </a:r>
            <a:r>
              <a:rPr lang="en-US" dirty="0" err="1" smtClean="0"/>
              <a:t>favourite</a:t>
            </a:r>
            <a:r>
              <a:rPr lang="en-US" dirty="0" smtClean="0"/>
              <a:t> method of execution was spearing people.		………..</a:t>
            </a:r>
            <a:r>
              <a:rPr lang="pl-PL" dirty="0" smtClean="0"/>
              <a:t/>
            </a:r>
            <a:br>
              <a:rPr lang="pl-PL" dirty="0" smtClean="0"/>
            </a:br>
            <a:r>
              <a:rPr lang="en-US" dirty="0" err="1" smtClean="0"/>
              <a:t>Vlad</a:t>
            </a:r>
            <a:r>
              <a:rPr lang="en-US" dirty="0" smtClean="0"/>
              <a:t> </a:t>
            </a:r>
            <a:r>
              <a:rPr lang="en-US" dirty="0" err="1" smtClean="0"/>
              <a:t>Tepes</a:t>
            </a:r>
            <a:r>
              <a:rPr lang="en-US" dirty="0" smtClean="0"/>
              <a:t> is famous of his cruelty in Europe.			………..</a:t>
            </a:r>
            <a:r>
              <a:rPr lang="pl-PL" dirty="0" smtClean="0"/>
              <a:t/>
            </a:r>
            <a:br>
              <a:rPr lang="pl-PL" dirty="0" smtClean="0"/>
            </a:br>
            <a:r>
              <a:rPr lang="en-US" dirty="0" smtClean="0"/>
              <a:t>He was cruel both for women and men.				………..</a:t>
            </a:r>
            <a:r>
              <a:rPr lang="pl-PL" dirty="0" smtClean="0"/>
              <a:t/>
            </a:r>
            <a:br>
              <a:rPr lang="pl-PL" dirty="0" smtClean="0"/>
            </a:br>
            <a:r>
              <a:rPr lang="en-US" dirty="0" smtClean="0"/>
              <a:t>In Romania, </a:t>
            </a:r>
            <a:r>
              <a:rPr lang="en-US" dirty="0" err="1" smtClean="0"/>
              <a:t>Vlad</a:t>
            </a:r>
            <a:r>
              <a:rPr lang="en-US" dirty="0" smtClean="0"/>
              <a:t> </a:t>
            </a:r>
            <a:r>
              <a:rPr lang="en-US" dirty="0" err="1" smtClean="0"/>
              <a:t>Tepes</a:t>
            </a:r>
            <a:r>
              <a:rPr lang="en-US" dirty="0" smtClean="0"/>
              <a:t> is considered to be a hero.		</a:t>
            </a:r>
            <a:r>
              <a:rPr lang="en-US" dirty="0" smtClean="0"/>
              <a:t>………..</a:t>
            </a:r>
            <a:r>
              <a:rPr lang="pl-PL" dirty="0" smtClean="0"/>
              <a:t/>
            </a:r>
            <a:br>
              <a:rPr lang="pl-PL" dirty="0" smtClean="0"/>
            </a:br>
            <a:r>
              <a:rPr lang="en-US" dirty="0" err="1" smtClean="0"/>
              <a:t>Vlad</a:t>
            </a:r>
            <a:r>
              <a:rPr lang="en-US" dirty="0" smtClean="0"/>
              <a:t> </a:t>
            </a:r>
            <a:r>
              <a:rPr lang="en-US" dirty="0" err="1" smtClean="0"/>
              <a:t>Tepes</a:t>
            </a:r>
            <a:r>
              <a:rPr lang="en-US" dirty="0" smtClean="0"/>
              <a:t> is historical character, not popular in literature.	………..</a:t>
            </a:r>
            <a:r>
              <a:rPr lang="pl-PL" dirty="0" smtClean="0"/>
              <a:t/>
            </a:r>
            <a:br>
              <a:rPr lang="pl-PL" dirty="0" smtClean="0"/>
            </a:br>
            <a:endParaRPr lang="pl-PL" dirty="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00034" y="1500174"/>
            <a:ext cx="7851648" cy="1143008"/>
          </a:xfrm>
        </p:spPr>
        <p:txBody>
          <a:bodyPr>
            <a:normAutofit fontScale="90000"/>
          </a:bodyPr>
          <a:lstStyle/>
          <a:p>
            <a:pPr algn="ctr"/>
            <a:r>
              <a:rPr lang="en-US" dirty="0" smtClean="0"/>
              <a:t>Exercise 4. What is your opinion about Vlad Tepes? Was he a positive or a negative character? Why do you think so?</a:t>
            </a:r>
            <a:endParaRPr lang="pl-PL" i="1" dirty="0">
              <a:solidFill>
                <a:srgbClr val="FFFF00"/>
              </a:solidFill>
            </a:endParaRPr>
          </a:p>
        </p:txBody>
      </p:sp>
      <p:sp>
        <p:nvSpPr>
          <p:cNvPr id="3" name="Podtytuł 2"/>
          <p:cNvSpPr>
            <a:spLocks noGrp="1"/>
          </p:cNvSpPr>
          <p:nvPr>
            <p:ph type="subTitle" idx="1"/>
          </p:nvPr>
        </p:nvSpPr>
        <p:spPr>
          <a:xfrm>
            <a:off x="1142976" y="3357562"/>
            <a:ext cx="6480048" cy="1752600"/>
          </a:xfrm>
        </p:spPr>
        <p:txBody>
          <a:bodyPr/>
          <a:lstStyle/>
          <a:p>
            <a:pPr algn="just"/>
            <a:endParaRPr lang="pl-PL" dirty="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00034" y="1500174"/>
            <a:ext cx="7851648" cy="1143008"/>
          </a:xfrm>
        </p:spPr>
        <p:txBody>
          <a:bodyPr>
            <a:normAutofit fontScale="90000"/>
          </a:bodyPr>
          <a:lstStyle/>
          <a:p>
            <a:pPr algn="ctr"/>
            <a:r>
              <a:rPr lang="pl-PL" i="1" dirty="0" err="1" smtClean="0">
                <a:solidFill>
                  <a:srgbClr val="FFFF00"/>
                </a:solidFill>
              </a:rPr>
              <a:t>Polish</a:t>
            </a:r>
            <a:r>
              <a:rPr lang="pl-PL" i="1" dirty="0" smtClean="0">
                <a:solidFill>
                  <a:srgbClr val="FFFF00"/>
                </a:solidFill>
              </a:rPr>
              <a:t> </a:t>
            </a:r>
            <a:r>
              <a:rPr lang="pl-PL" i="1" dirty="0" err="1" smtClean="0">
                <a:solidFill>
                  <a:srgbClr val="FFFF00"/>
                </a:solidFill>
              </a:rPr>
              <a:t>students</a:t>
            </a:r>
            <a:r>
              <a:rPr lang="pl-PL" i="1" dirty="0" smtClean="0">
                <a:solidFill>
                  <a:srgbClr val="FFFF00"/>
                </a:solidFill>
              </a:rPr>
              <a:t>’ </a:t>
            </a:r>
            <a:r>
              <a:rPr lang="pl-PL" i="1" dirty="0" err="1" smtClean="0">
                <a:solidFill>
                  <a:srgbClr val="FFFF00"/>
                </a:solidFill>
              </a:rPr>
              <a:t>works</a:t>
            </a:r>
            <a:r>
              <a:rPr lang="pl-PL" i="1" dirty="0" smtClean="0">
                <a:solidFill>
                  <a:srgbClr val="FFFF00"/>
                </a:solidFill>
              </a:rPr>
              <a:t> on </a:t>
            </a:r>
            <a:r>
              <a:rPr lang="pl-PL" i="1" dirty="0" err="1" smtClean="0">
                <a:solidFill>
                  <a:srgbClr val="FFFF00"/>
                </a:solidFill>
              </a:rPr>
              <a:t>vlad</a:t>
            </a:r>
            <a:r>
              <a:rPr lang="pl-PL" i="1" dirty="0" smtClean="0">
                <a:solidFill>
                  <a:srgbClr val="FFFF00"/>
                </a:solidFill>
              </a:rPr>
              <a:t> </a:t>
            </a:r>
            <a:r>
              <a:rPr lang="pl-PL" i="1" dirty="0" err="1" smtClean="0">
                <a:solidFill>
                  <a:srgbClr val="FFFF00"/>
                </a:solidFill>
              </a:rPr>
              <a:t>tepes</a:t>
            </a:r>
            <a:r>
              <a:rPr lang="pl-PL" i="1" dirty="0" smtClean="0">
                <a:solidFill>
                  <a:srgbClr val="FFFF00"/>
                </a:solidFill>
              </a:rPr>
              <a:t> / </a:t>
            </a:r>
            <a:r>
              <a:rPr lang="pl-PL" i="1" dirty="0" err="1" smtClean="0">
                <a:solidFill>
                  <a:srgbClr val="FFFF00"/>
                </a:solidFill>
              </a:rPr>
              <a:t>dracula</a:t>
            </a:r>
            <a:r>
              <a:rPr lang="pl-PL" i="1" dirty="0" smtClean="0">
                <a:solidFill>
                  <a:srgbClr val="FFFF00"/>
                </a:solidFill>
              </a:rPr>
              <a:t> </a:t>
            </a:r>
            <a:r>
              <a:rPr lang="pl-PL" i="1" dirty="0" err="1" smtClean="0">
                <a:solidFill>
                  <a:srgbClr val="FFFF00"/>
                </a:solidFill>
              </a:rPr>
              <a:t>character</a:t>
            </a:r>
            <a:r>
              <a:rPr lang="pl-PL" i="1" dirty="0" smtClean="0">
                <a:solidFill>
                  <a:srgbClr val="FFFF00"/>
                </a:solidFill>
              </a:rPr>
              <a:t>…</a:t>
            </a:r>
            <a:endParaRPr lang="pl-PL" i="1" dirty="0">
              <a:solidFill>
                <a:srgbClr val="FFFF00"/>
              </a:solidFill>
            </a:endParaRPr>
          </a:p>
        </p:txBody>
      </p:sp>
      <p:sp>
        <p:nvSpPr>
          <p:cNvPr id="3" name="Podtytuł 2"/>
          <p:cNvSpPr>
            <a:spLocks noGrp="1"/>
          </p:cNvSpPr>
          <p:nvPr>
            <p:ph type="subTitle" idx="1"/>
          </p:nvPr>
        </p:nvSpPr>
        <p:spPr>
          <a:xfrm>
            <a:off x="0" y="3573016"/>
            <a:ext cx="9144000" cy="1484784"/>
          </a:xfrm>
        </p:spPr>
        <p:txBody>
          <a:bodyPr>
            <a:normAutofit fontScale="92500" lnSpcReduction="20000"/>
          </a:bodyPr>
          <a:lstStyle/>
          <a:p>
            <a:pPr algn="just"/>
            <a:r>
              <a:rPr lang="pl-PL" sz="2400" dirty="0" err="1" smtClean="0"/>
              <a:t>Below</a:t>
            </a:r>
            <a:r>
              <a:rPr lang="pl-PL" sz="2400" dirty="0" smtClean="0"/>
              <a:t>, we </a:t>
            </a:r>
            <a:r>
              <a:rPr lang="pl-PL" sz="2400" dirty="0" err="1" smtClean="0"/>
              <a:t>are</a:t>
            </a:r>
            <a:r>
              <a:rPr lang="pl-PL" sz="2400" dirty="0" smtClean="0"/>
              <a:t> </a:t>
            </a:r>
            <a:r>
              <a:rPr lang="pl-PL" sz="2400" dirty="0" err="1" smtClean="0"/>
              <a:t>presenting</a:t>
            </a:r>
            <a:r>
              <a:rPr lang="pl-PL" sz="2400" dirty="0" smtClean="0"/>
              <a:t> </a:t>
            </a:r>
            <a:r>
              <a:rPr lang="pl-PL" sz="2400" dirty="0" err="1" smtClean="0"/>
              <a:t>the</a:t>
            </a:r>
            <a:r>
              <a:rPr lang="pl-PL" sz="2400" dirty="0" smtClean="0"/>
              <a:t> </a:t>
            </a:r>
            <a:r>
              <a:rPr lang="pl-PL" sz="2400" dirty="0" err="1" smtClean="0"/>
              <a:t>drawings</a:t>
            </a:r>
            <a:r>
              <a:rPr lang="pl-PL" sz="2400" dirty="0" smtClean="0"/>
              <a:t> of </a:t>
            </a:r>
            <a:r>
              <a:rPr lang="pl-PL" sz="2400" dirty="0" err="1" smtClean="0"/>
              <a:t>Vlad</a:t>
            </a:r>
            <a:r>
              <a:rPr lang="pl-PL" sz="2400" dirty="0" smtClean="0"/>
              <a:t> </a:t>
            </a:r>
            <a:r>
              <a:rPr lang="pl-PL" sz="2400" dirty="0" err="1" smtClean="0"/>
              <a:t>Tepes</a:t>
            </a:r>
            <a:r>
              <a:rPr lang="pl-PL" sz="2400" dirty="0" smtClean="0"/>
              <a:t> / </a:t>
            </a:r>
            <a:r>
              <a:rPr lang="pl-PL" sz="2400" dirty="0" err="1" smtClean="0"/>
              <a:t>Dracula</a:t>
            </a:r>
            <a:r>
              <a:rPr lang="pl-PL" sz="2400" dirty="0" smtClean="0"/>
              <a:t> as </a:t>
            </a:r>
            <a:r>
              <a:rPr lang="pl-PL" sz="2400" dirty="0" err="1" smtClean="0"/>
              <a:t>perceived</a:t>
            </a:r>
            <a:r>
              <a:rPr lang="pl-PL" sz="2400" dirty="0" smtClean="0"/>
              <a:t> by </a:t>
            </a:r>
            <a:r>
              <a:rPr lang="pl-PL" sz="2400" dirty="0" err="1" smtClean="0"/>
              <a:t>the</a:t>
            </a:r>
            <a:r>
              <a:rPr lang="pl-PL" sz="2400" dirty="0" smtClean="0"/>
              <a:t> DVALD </a:t>
            </a:r>
            <a:r>
              <a:rPr lang="pl-PL" sz="2400" dirty="0" err="1" smtClean="0"/>
              <a:t>project</a:t>
            </a:r>
            <a:r>
              <a:rPr lang="pl-PL" sz="2400" dirty="0" smtClean="0"/>
              <a:t> </a:t>
            </a:r>
            <a:r>
              <a:rPr lang="pl-PL" sz="2400" dirty="0" err="1" smtClean="0"/>
              <a:t>students</a:t>
            </a:r>
            <a:r>
              <a:rPr lang="pl-PL" sz="2400" dirty="0" smtClean="0"/>
              <a:t> </a:t>
            </a:r>
            <a:r>
              <a:rPr lang="pl-PL" sz="2400" dirty="0" err="1" smtClean="0"/>
              <a:t>in</a:t>
            </a:r>
            <a:r>
              <a:rPr lang="pl-PL" sz="2400" dirty="0" smtClean="0"/>
              <a:t> Poland. </a:t>
            </a:r>
            <a:r>
              <a:rPr lang="pl-PL" sz="2400" dirty="0" err="1" smtClean="0"/>
              <a:t>Please</a:t>
            </a:r>
            <a:r>
              <a:rPr lang="pl-PL" sz="2400" dirty="0" smtClean="0"/>
              <a:t>, </a:t>
            </a:r>
            <a:r>
              <a:rPr lang="pl-PL" sz="2400" dirty="0" err="1" smtClean="0"/>
              <a:t>look</a:t>
            </a:r>
            <a:r>
              <a:rPr lang="pl-PL" sz="2400" dirty="0" smtClean="0"/>
              <a:t> </a:t>
            </a:r>
            <a:r>
              <a:rPr lang="pl-PL" sz="2400" dirty="0" err="1" smtClean="0"/>
              <a:t>through</a:t>
            </a:r>
            <a:r>
              <a:rPr lang="pl-PL" sz="2400" dirty="0" smtClean="0"/>
              <a:t> </a:t>
            </a:r>
            <a:r>
              <a:rPr lang="pl-PL" sz="2400" dirty="0" err="1" smtClean="0"/>
              <a:t>them</a:t>
            </a:r>
            <a:r>
              <a:rPr lang="pl-PL" sz="2400" dirty="0" smtClean="0"/>
              <a:t>…</a:t>
            </a:r>
          </a:p>
          <a:p>
            <a:pPr algn="just"/>
            <a:r>
              <a:rPr lang="pl-PL" sz="2400" dirty="0" smtClean="0"/>
              <a:t>All of </a:t>
            </a:r>
            <a:r>
              <a:rPr lang="pl-PL" sz="2400" dirty="0" err="1" smtClean="0"/>
              <a:t>them</a:t>
            </a:r>
            <a:r>
              <a:rPr lang="pl-PL" sz="2400" dirty="0" smtClean="0"/>
              <a:t> </a:t>
            </a:r>
            <a:r>
              <a:rPr lang="pl-PL" sz="2400" dirty="0" err="1" smtClean="0"/>
              <a:t>were</a:t>
            </a:r>
            <a:r>
              <a:rPr lang="pl-PL" sz="2400" dirty="0" smtClean="0"/>
              <a:t> </a:t>
            </a:r>
            <a:r>
              <a:rPr lang="pl-PL" sz="2400" dirty="0" err="1" smtClean="0"/>
              <a:t>made</a:t>
            </a:r>
            <a:r>
              <a:rPr lang="pl-PL" sz="2400" dirty="0" smtClean="0"/>
              <a:t> by </a:t>
            </a:r>
            <a:r>
              <a:rPr lang="pl-PL" sz="2400" dirty="0" err="1" smtClean="0"/>
              <a:t>the</a:t>
            </a:r>
            <a:r>
              <a:rPr lang="pl-PL" sz="2400" dirty="0" smtClean="0"/>
              <a:t> ZSP Nr 1 </a:t>
            </a:r>
            <a:r>
              <a:rPr lang="pl-PL" sz="2400" dirty="0" err="1" smtClean="0"/>
              <a:t>students</a:t>
            </a:r>
            <a:r>
              <a:rPr lang="pl-PL" sz="2400" dirty="0" smtClean="0"/>
              <a:t> and </a:t>
            </a:r>
            <a:r>
              <a:rPr lang="pl-PL" sz="2400" dirty="0" err="1" smtClean="0"/>
              <a:t>scanned</a:t>
            </a:r>
            <a:r>
              <a:rPr lang="pl-PL" sz="2400" dirty="0" smtClean="0"/>
              <a:t> for </a:t>
            </a:r>
            <a:r>
              <a:rPr lang="pl-PL" sz="2400" dirty="0" err="1" smtClean="0"/>
              <a:t>the</a:t>
            </a:r>
            <a:r>
              <a:rPr lang="pl-PL" sz="2400" dirty="0" smtClean="0"/>
              <a:t> </a:t>
            </a:r>
            <a:r>
              <a:rPr lang="pl-PL" sz="2400" dirty="0" err="1" smtClean="0"/>
              <a:t>purpose</a:t>
            </a:r>
            <a:r>
              <a:rPr lang="pl-PL" sz="2400" dirty="0" smtClean="0"/>
              <a:t> of </a:t>
            </a:r>
            <a:r>
              <a:rPr lang="pl-PL" sz="2400" dirty="0" err="1" smtClean="0"/>
              <a:t>the</a:t>
            </a:r>
            <a:r>
              <a:rPr lang="pl-PL" sz="2400" dirty="0" smtClean="0"/>
              <a:t> </a:t>
            </a:r>
            <a:r>
              <a:rPr lang="pl-PL" sz="2400" dirty="0" err="1" smtClean="0"/>
              <a:t>current</a:t>
            </a:r>
            <a:r>
              <a:rPr lang="pl-PL" sz="2400" dirty="0" smtClean="0"/>
              <a:t> </a:t>
            </a:r>
            <a:r>
              <a:rPr lang="pl-PL" sz="2400" dirty="0" err="1" smtClean="0"/>
              <a:t>presentation</a:t>
            </a:r>
            <a:r>
              <a:rPr lang="pl-PL" sz="2400" dirty="0" smtClean="0"/>
              <a:t>.</a:t>
            </a:r>
            <a:endParaRPr lang="pl-PL" sz="2400" dirty="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1268760"/>
            <a:ext cx="7851648" cy="704690"/>
          </a:xfrm>
        </p:spPr>
        <p:txBody>
          <a:bodyPr>
            <a:noAutofit/>
          </a:bodyPr>
          <a:lstStyle/>
          <a:p>
            <a:pPr algn="ctr"/>
            <a:r>
              <a:rPr lang="pl-PL" sz="3600" i="1" dirty="0" err="1" smtClean="0">
                <a:solidFill>
                  <a:srgbClr val="FFFF00"/>
                </a:solidFill>
              </a:rPr>
              <a:t>Vlad</a:t>
            </a:r>
            <a:r>
              <a:rPr lang="pl-PL" sz="3600" i="1" dirty="0" smtClean="0">
                <a:solidFill>
                  <a:srgbClr val="FFFF00"/>
                </a:solidFill>
              </a:rPr>
              <a:t> </a:t>
            </a:r>
            <a:r>
              <a:rPr lang="pl-PL" sz="3600" i="1" dirty="0" err="1" smtClean="0">
                <a:solidFill>
                  <a:srgbClr val="FFFF00"/>
                </a:solidFill>
              </a:rPr>
              <a:t>tepes’s</a:t>
            </a:r>
            <a:r>
              <a:rPr lang="pl-PL" sz="3600" i="1" dirty="0" smtClean="0">
                <a:solidFill>
                  <a:srgbClr val="FFFF00"/>
                </a:solidFill>
              </a:rPr>
              <a:t> / </a:t>
            </a:r>
            <a:r>
              <a:rPr lang="pl-PL" sz="3600" i="1" dirty="0" err="1" smtClean="0">
                <a:solidFill>
                  <a:srgbClr val="FFFF00"/>
                </a:solidFill>
              </a:rPr>
              <a:t>dracula’s</a:t>
            </a:r>
            <a:r>
              <a:rPr lang="pl-PL" sz="3600" i="1" dirty="0" smtClean="0">
                <a:solidFill>
                  <a:srgbClr val="FFFF00"/>
                </a:solidFill>
              </a:rPr>
              <a:t> </a:t>
            </a:r>
            <a:r>
              <a:rPr lang="pl-PL" sz="3600" i="1" dirty="0" err="1" smtClean="0">
                <a:solidFill>
                  <a:srgbClr val="FFFF00"/>
                </a:solidFill>
              </a:rPr>
              <a:t>sketches</a:t>
            </a:r>
            <a:endParaRPr lang="pl-PL" sz="3600" i="1" dirty="0">
              <a:solidFill>
                <a:srgbClr val="FFFF00"/>
              </a:solidFill>
            </a:endParaRPr>
          </a:p>
        </p:txBody>
      </p:sp>
      <p:sp>
        <p:nvSpPr>
          <p:cNvPr id="3" name="Podtytuł 2"/>
          <p:cNvSpPr>
            <a:spLocks noGrp="1"/>
          </p:cNvSpPr>
          <p:nvPr>
            <p:ph type="subTitle" idx="1"/>
          </p:nvPr>
        </p:nvSpPr>
        <p:spPr>
          <a:xfrm>
            <a:off x="1142976" y="3357562"/>
            <a:ext cx="6480048" cy="1752600"/>
          </a:xfrm>
        </p:spPr>
        <p:txBody>
          <a:bodyPr/>
          <a:lstStyle/>
          <a:p>
            <a:pPr algn="just"/>
            <a:endParaRPr lang="pl-PL" dirty="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pic>
        <p:nvPicPr>
          <p:cNvPr id="1026" name="Picture 2" descr="F:\Rumunia danez\reading plan\Skany\skaaan.jpg"/>
          <p:cNvPicPr>
            <a:picLocks noChangeAspect="1" noChangeArrowheads="1"/>
          </p:cNvPicPr>
          <p:nvPr/>
        </p:nvPicPr>
        <p:blipFill>
          <a:blip r:embed="rId7" cstate="print"/>
          <a:srcRect/>
          <a:stretch>
            <a:fillRect/>
          </a:stretch>
        </p:blipFill>
        <p:spPr bwMode="auto">
          <a:xfrm>
            <a:off x="2339752" y="2012181"/>
            <a:ext cx="3520571" cy="484581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1268760"/>
            <a:ext cx="7851648" cy="704690"/>
          </a:xfrm>
        </p:spPr>
        <p:txBody>
          <a:bodyPr>
            <a:noAutofit/>
          </a:bodyPr>
          <a:lstStyle/>
          <a:p>
            <a:pPr algn="ctr"/>
            <a:r>
              <a:rPr lang="pl-PL" sz="3600" i="1" dirty="0" err="1" smtClean="0">
                <a:solidFill>
                  <a:srgbClr val="FFFF00"/>
                </a:solidFill>
              </a:rPr>
              <a:t>Vlad</a:t>
            </a:r>
            <a:r>
              <a:rPr lang="pl-PL" sz="3600" i="1" dirty="0" smtClean="0">
                <a:solidFill>
                  <a:srgbClr val="FFFF00"/>
                </a:solidFill>
              </a:rPr>
              <a:t> </a:t>
            </a:r>
            <a:r>
              <a:rPr lang="pl-PL" sz="3600" i="1" dirty="0" err="1" smtClean="0">
                <a:solidFill>
                  <a:srgbClr val="FFFF00"/>
                </a:solidFill>
              </a:rPr>
              <a:t>tepes’s</a:t>
            </a:r>
            <a:r>
              <a:rPr lang="pl-PL" sz="3600" i="1" dirty="0" smtClean="0">
                <a:solidFill>
                  <a:srgbClr val="FFFF00"/>
                </a:solidFill>
              </a:rPr>
              <a:t> / </a:t>
            </a:r>
            <a:r>
              <a:rPr lang="pl-PL" sz="3600" i="1" dirty="0" err="1" smtClean="0">
                <a:solidFill>
                  <a:srgbClr val="FFFF00"/>
                </a:solidFill>
              </a:rPr>
              <a:t>dracula’s</a:t>
            </a:r>
            <a:r>
              <a:rPr lang="pl-PL" sz="3600" i="1" dirty="0" smtClean="0">
                <a:solidFill>
                  <a:srgbClr val="FFFF00"/>
                </a:solidFill>
              </a:rPr>
              <a:t> </a:t>
            </a:r>
            <a:r>
              <a:rPr lang="pl-PL" sz="3600" i="1" dirty="0" err="1" smtClean="0">
                <a:solidFill>
                  <a:srgbClr val="FFFF00"/>
                </a:solidFill>
              </a:rPr>
              <a:t>sketches</a:t>
            </a:r>
            <a:endParaRPr lang="pl-PL" sz="3600" i="1" dirty="0">
              <a:solidFill>
                <a:srgbClr val="FFFF00"/>
              </a:solidFill>
            </a:endParaRPr>
          </a:p>
        </p:txBody>
      </p:sp>
      <p:sp>
        <p:nvSpPr>
          <p:cNvPr id="3" name="Podtytuł 2"/>
          <p:cNvSpPr>
            <a:spLocks noGrp="1"/>
          </p:cNvSpPr>
          <p:nvPr>
            <p:ph type="subTitle" idx="1"/>
          </p:nvPr>
        </p:nvSpPr>
        <p:spPr>
          <a:xfrm>
            <a:off x="1142976" y="3357562"/>
            <a:ext cx="6480048" cy="1752600"/>
          </a:xfrm>
        </p:spPr>
        <p:txBody>
          <a:bodyPr/>
          <a:lstStyle/>
          <a:p>
            <a:pPr algn="just"/>
            <a:endParaRPr lang="pl-PL" dirty="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pic>
        <p:nvPicPr>
          <p:cNvPr id="2050" name="Picture 2" descr="F:\Rumunia danez\reading plan\Skany\skaan.jpg"/>
          <p:cNvPicPr>
            <a:picLocks noChangeAspect="1" noChangeArrowheads="1"/>
          </p:cNvPicPr>
          <p:nvPr/>
        </p:nvPicPr>
        <p:blipFill>
          <a:blip r:embed="rId7" cstate="print"/>
          <a:srcRect/>
          <a:stretch>
            <a:fillRect/>
          </a:stretch>
        </p:blipFill>
        <p:spPr bwMode="auto">
          <a:xfrm>
            <a:off x="2627784" y="2156197"/>
            <a:ext cx="3415941" cy="470180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00034" y="1500174"/>
            <a:ext cx="7851648" cy="785818"/>
          </a:xfrm>
        </p:spPr>
        <p:txBody>
          <a:bodyPr>
            <a:normAutofit fontScale="90000"/>
          </a:bodyPr>
          <a:lstStyle/>
          <a:p>
            <a:pPr algn="just"/>
            <a:r>
              <a:rPr lang="pl-PL" i="1" dirty="0" err="1" smtClean="0">
                <a:solidFill>
                  <a:srgbClr val="FFFF00"/>
                </a:solidFill>
              </a:rPr>
              <a:t>introduction</a:t>
            </a:r>
            <a:endParaRPr lang="pl-PL" i="1" dirty="0">
              <a:solidFill>
                <a:srgbClr val="FFFF00"/>
              </a:solidFill>
            </a:endParaRPr>
          </a:p>
        </p:txBody>
      </p:sp>
      <p:sp>
        <p:nvSpPr>
          <p:cNvPr id="3" name="Podtytuł 2"/>
          <p:cNvSpPr>
            <a:spLocks noGrp="1"/>
          </p:cNvSpPr>
          <p:nvPr>
            <p:ph type="subTitle" idx="1"/>
          </p:nvPr>
        </p:nvSpPr>
        <p:spPr>
          <a:xfrm>
            <a:off x="-71470" y="2428868"/>
            <a:ext cx="9144000" cy="4429132"/>
          </a:xfrm>
        </p:spPr>
        <p:txBody>
          <a:bodyPr>
            <a:normAutofit/>
          </a:bodyPr>
          <a:lstStyle/>
          <a:p>
            <a:pPr algn="just"/>
            <a:r>
              <a:rPr lang="en-GB" sz="2400" dirty="0" smtClean="0"/>
              <a:t>As it was agreed </a:t>
            </a:r>
            <a:r>
              <a:rPr lang="pl-PL" sz="2400" dirty="0" err="1" smtClean="0"/>
              <a:t>during</a:t>
            </a:r>
            <a:r>
              <a:rPr lang="pl-PL" sz="2400" dirty="0" smtClean="0"/>
              <a:t> </a:t>
            </a:r>
            <a:r>
              <a:rPr lang="pl-PL" sz="2400" dirty="0" err="1" smtClean="0"/>
              <a:t>the</a:t>
            </a:r>
            <a:r>
              <a:rPr lang="pl-PL" sz="2400" dirty="0" smtClean="0"/>
              <a:t> Comenius DVALD </a:t>
            </a:r>
            <a:r>
              <a:rPr lang="pl-PL" sz="2400" dirty="0" err="1" smtClean="0"/>
              <a:t>project</a:t>
            </a:r>
            <a:r>
              <a:rPr lang="pl-PL" sz="2400" dirty="0" smtClean="0"/>
              <a:t> </a:t>
            </a:r>
            <a:r>
              <a:rPr lang="pl-PL" sz="2400" dirty="0" err="1" smtClean="0"/>
              <a:t>mobility</a:t>
            </a:r>
            <a:r>
              <a:rPr lang="pl-PL" sz="2400" dirty="0" smtClean="0"/>
              <a:t> </a:t>
            </a:r>
            <a:r>
              <a:rPr lang="en-GB" sz="2400" dirty="0" smtClean="0"/>
              <a:t>in October </a:t>
            </a:r>
            <a:r>
              <a:rPr lang="pl-PL" sz="2400" dirty="0" smtClean="0"/>
              <a:t>2014 </a:t>
            </a:r>
            <a:r>
              <a:rPr lang="en-GB" sz="2400" dirty="0" smtClean="0"/>
              <a:t>in Turkey, </a:t>
            </a:r>
            <a:r>
              <a:rPr lang="pl-PL" sz="2400" dirty="0" err="1" smtClean="0"/>
              <a:t>there</a:t>
            </a:r>
            <a:r>
              <a:rPr lang="pl-PL" sz="2400" dirty="0" smtClean="0"/>
              <a:t> was </a:t>
            </a:r>
            <a:r>
              <a:rPr lang="en-GB" sz="2400" dirty="0" smtClean="0"/>
              <a:t>carried out a series of lesson about Romanian character, </a:t>
            </a:r>
            <a:r>
              <a:rPr lang="en-GB" sz="2400" dirty="0" err="1" smtClean="0"/>
              <a:t>Vlad</a:t>
            </a:r>
            <a:r>
              <a:rPr lang="en-GB" sz="2400" dirty="0" smtClean="0"/>
              <a:t> </a:t>
            </a:r>
            <a:r>
              <a:rPr lang="en-GB" sz="2400" dirty="0" err="1" smtClean="0"/>
              <a:t>Tepes</a:t>
            </a:r>
            <a:r>
              <a:rPr lang="pl-PL" sz="2400" dirty="0" smtClean="0"/>
              <a:t> </a:t>
            </a:r>
            <a:r>
              <a:rPr lang="pl-PL" sz="2400" dirty="0" err="1" smtClean="0"/>
              <a:t>in</a:t>
            </a:r>
            <a:r>
              <a:rPr lang="pl-PL" sz="2400" dirty="0" smtClean="0"/>
              <a:t> </a:t>
            </a:r>
            <a:r>
              <a:rPr lang="pl-PL" sz="2400" dirty="0" err="1" smtClean="0"/>
              <a:t>Zespol</a:t>
            </a:r>
            <a:r>
              <a:rPr lang="pl-PL" sz="2400" dirty="0" smtClean="0"/>
              <a:t> Szkol Ponadgimnazjalnych No 1 </a:t>
            </a:r>
            <a:r>
              <a:rPr lang="pl-PL" sz="2400" dirty="0" err="1" smtClean="0"/>
              <a:t>in</a:t>
            </a:r>
            <a:r>
              <a:rPr lang="pl-PL" sz="2400" dirty="0" smtClean="0"/>
              <a:t> </a:t>
            </a:r>
            <a:r>
              <a:rPr lang="pl-PL" sz="2400" dirty="0" err="1" smtClean="0"/>
              <a:t>Zamosc</a:t>
            </a:r>
            <a:r>
              <a:rPr lang="en-GB" sz="2400" dirty="0" smtClean="0"/>
              <a:t>.</a:t>
            </a:r>
            <a:endParaRPr lang="pl-PL" sz="2400" dirty="0" smtClean="0"/>
          </a:p>
          <a:p>
            <a:pPr algn="just"/>
            <a:r>
              <a:rPr lang="en-GB" sz="2400" dirty="0" smtClean="0"/>
              <a:t> These lessons were as follows:</a:t>
            </a:r>
            <a:endParaRPr lang="pl-PL" sz="2400" dirty="0" smtClean="0"/>
          </a:p>
          <a:p>
            <a:pPr lvl="0" algn="just"/>
            <a:r>
              <a:rPr lang="en-GB" sz="2400" dirty="0" smtClean="0"/>
              <a:t>First year students – in December</a:t>
            </a:r>
            <a:r>
              <a:rPr lang="pl-PL" sz="2400" dirty="0" smtClean="0"/>
              <a:t> 2015;</a:t>
            </a:r>
          </a:p>
          <a:p>
            <a:pPr lvl="0" algn="just"/>
            <a:r>
              <a:rPr lang="en-GB" sz="2400" dirty="0" smtClean="0"/>
              <a:t>Second year students in January</a:t>
            </a:r>
            <a:r>
              <a:rPr lang="pl-PL" sz="2400" dirty="0" smtClean="0"/>
              <a:t> 2015;</a:t>
            </a:r>
          </a:p>
          <a:p>
            <a:pPr lvl="0" algn="just"/>
            <a:r>
              <a:rPr lang="en-GB" sz="2400" dirty="0" smtClean="0"/>
              <a:t>Third year students in February</a:t>
            </a:r>
            <a:r>
              <a:rPr lang="pl-PL" sz="2400" dirty="0" smtClean="0"/>
              <a:t> 2015;</a:t>
            </a:r>
          </a:p>
          <a:p>
            <a:pPr lvl="0" algn="just"/>
            <a:r>
              <a:rPr lang="en-GB" sz="2400" dirty="0" smtClean="0"/>
              <a:t>Fourth year students in March</a:t>
            </a:r>
            <a:r>
              <a:rPr lang="pl-PL" sz="2400" dirty="0" smtClean="0"/>
              <a:t> 2015</a:t>
            </a:r>
            <a:r>
              <a:rPr lang="en-GB" sz="2400" dirty="0" smtClean="0"/>
              <a:t>. </a:t>
            </a:r>
            <a:endParaRPr lang="pl-PL" sz="2400" dirty="0" smtClean="0"/>
          </a:p>
          <a:p>
            <a:pPr algn="just"/>
            <a:endParaRPr lang="pl-PL" dirty="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1268760"/>
            <a:ext cx="7851648" cy="704690"/>
          </a:xfrm>
        </p:spPr>
        <p:txBody>
          <a:bodyPr>
            <a:noAutofit/>
          </a:bodyPr>
          <a:lstStyle/>
          <a:p>
            <a:pPr algn="ctr"/>
            <a:r>
              <a:rPr lang="pl-PL" sz="3600" i="1" dirty="0" err="1" smtClean="0">
                <a:solidFill>
                  <a:srgbClr val="FFFF00"/>
                </a:solidFill>
              </a:rPr>
              <a:t>Vlad</a:t>
            </a:r>
            <a:r>
              <a:rPr lang="pl-PL" sz="3600" i="1" dirty="0" smtClean="0">
                <a:solidFill>
                  <a:srgbClr val="FFFF00"/>
                </a:solidFill>
              </a:rPr>
              <a:t> </a:t>
            </a:r>
            <a:r>
              <a:rPr lang="pl-PL" sz="3600" i="1" dirty="0" err="1" smtClean="0">
                <a:solidFill>
                  <a:srgbClr val="FFFF00"/>
                </a:solidFill>
              </a:rPr>
              <a:t>tepes’s</a:t>
            </a:r>
            <a:r>
              <a:rPr lang="pl-PL" sz="3600" i="1" dirty="0" smtClean="0">
                <a:solidFill>
                  <a:srgbClr val="FFFF00"/>
                </a:solidFill>
              </a:rPr>
              <a:t> / </a:t>
            </a:r>
            <a:r>
              <a:rPr lang="pl-PL" sz="3600" i="1" dirty="0" err="1" smtClean="0">
                <a:solidFill>
                  <a:srgbClr val="FFFF00"/>
                </a:solidFill>
              </a:rPr>
              <a:t>dracula’s</a:t>
            </a:r>
            <a:r>
              <a:rPr lang="pl-PL" sz="3600" i="1" dirty="0" smtClean="0">
                <a:solidFill>
                  <a:srgbClr val="FFFF00"/>
                </a:solidFill>
              </a:rPr>
              <a:t> </a:t>
            </a:r>
            <a:r>
              <a:rPr lang="pl-PL" sz="3600" i="1" dirty="0" err="1" smtClean="0">
                <a:solidFill>
                  <a:srgbClr val="FFFF00"/>
                </a:solidFill>
              </a:rPr>
              <a:t>sketches</a:t>
            </a:r>
            <a:endParaRPr lang="pl-PL" sz="3600" i="1" dirty="0">
              <a:solidFill>
                <a:srgbClr val="FFFF00"/>
              </a:solidFill>
            </a:endParaRPr>
          </a:p>
        </p:txBody>
      </p:sp>
      <p:sp>
        <p:nvSpPr>
          <p:cNvPr id="3" name="Podtytuł 2"/>
          <p:cNvSpPr>
            <a:spLocks noGrp="1"/>
          </p:cNvSpPr>
          <p:nvPr>
            <p:ph type="subTitle" idx="1"/>
          </p:nvPr>
        </p:nvSpPr>
        <p:spPr>
          <a:xfrm>
            <a:off x="1142976" y="3357562"/>
            <a:ext cx="6480048" cy="1752600"/>
          </a:xfrm>
        </p:spPr>
        <p:txBody>
          <a:bodyPr/>
          <a:lstStyle/>
          <a:p>
            <a:pPr algn="just"/>
            <a:endParaRPr lang="pl-PL" dirty="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pic>
        <p:nvPicPr>
          <p:cNvPr id="3074" name="Picture 2" descr="F:\Rumunia danez\reading plan\Skany\Skan_20150312 (2).jpg"/>
          <p:cNvPicPr>
            <a:picLocks noChangeAspect="1" noChangeArrowheads="1"/>
          </p:cNvPicPr>
          <p:nvPr/>
        </p:nvPicPr>
        <p:blipFill>
          <a:blip r:embed="rId7" cstate="print"/>
          <a:srcRect/>
          <a:stretch>
            <a:fillRect/>
          </a:stretch>
        </p:blipFill>
        <p:spPr bwMode="auto">
          <a:xfrm>
            <a:off x="2483768" y="2060848"/>
            <a:ext cx="3485213" cy="479715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1268760"/>
            <a:ext cx="7851648" cy="704690"/>
          </a:xfrm>
        </p:spPr>
        <p:txBody>
          <a:bodyPr>
            <a:noAutofit/>
          </a:bodyPr>
          <a:lstStyle/>
          <a:p>
            <a:pPr algn="ctr"/>
            <a:r>
              <a:rPr lang="pl-PL" sz="3600" i="1" dirty="0" err="1" smtClean="0">
                <a:solidFill>
                  <a:srgbClr val="FFFF00"/>
                </a:solidFill>
              </a:rPr>
              <a:t>Vlad</a:t>
            </a:r>
            <a:r>
              <a:rPr lang="pl-PL" sz="3600" i="1" dirty="0" smtClean="0">
                <a:solidFill>
                  <a:srgbClr val="FFFF00"/>
                </a:solidFill>
              </a:rPr>
              <a:t> </a:t>
            </a:r>
            <a:r>
              <a:rPr lang="pl-PL" sz="3600" i="1" dirty="0" err="1" smtClean="0">
                <a:solidFill>
                  <a:srgbClr val="FFFF00"/>
                </a:solidFill>
              </a:rPr>
              <a:t>tepes’s</a:t>
            </a:r>
            <a:r>
              <a:rPr lang="pl-PL" sz="3600" i="1" dirty="0" smtClean="0">
                <a:solidFill>
                  <a:srgbClr val="FFFF00"/>
                </a:solidFill>
              </a:rPr>
              <a:t> / </a:t>
            </a:r>
            <a:r>
              <a:rPr lang="pl-PL" sz="3600" i="1" dirty="0" err="1" smtClean="0">
                <a:solidFill>
                  <a:srgbClr val="FFFF00"/>
                </a:solidFill>
              </a:rPr>
              <a:t>dracula’s</a:t>
            </a:r>
            <a:r>
              <a:rPr lang="pl-PL" sz="3600" i="1" dirty="0" smtClean="0">
                <a:solidFill>
                  <a:srgbClr val="FFFF00"/>
                </a:solidFill>
              </a:rPr>
              <a:t> </a:t>
            </a:r>
            <a:r>
              <a:rPr lang="pl-PL" sz="3600" i="1" dirty="0" err="1" smtClean="0">
                <a:solidFill>
                  <a:srgbClr val="FFFF00"/>
                </a:solidFill>
              </a:rPr>
              <a:t>sketches</a:t>
            </a:r>
            <a:endParaRPr lang="pl-PL" sz="3600" i="1" dirty="0">
              <a:solidFill>
                <a:srgbClr val="FFFF00"/>
              </a:solidFill>
            </a:endParaRPr>
          </a:p>
        </p:txBody>
      </p:sp>
      <p:sp>
        <p:nvSpPr>
          <p:cNvPr id="3" name="Podtytuł 2"/>
          <p:cNvSpPr>
            <a:spLocks noGrp="1"/>
          </p:cNvSpPr>
          <p:nvPr>
            <p:ph type="subTitle" idx="1"/>
          </p:nvPr>
        </p:nvSpPr>
        <p:spPr>
          <a:xfrm>
            <a:off x="1142976" y="3357562"/>
            <a:ext cx="6480048" cy="1752600"/>
          </a:xfrm>
        </p:spPr>
        <p:txBody>
          <a:bodyPr/>
          <a:lstStyle/>
          <a:p>
            <a:pPr algn="just"/>
            <a:endParaRPr lang="pl-PL" dirty="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pic>
        <p:nvPicPr>
          <p:cNvPr id="4098" name="Picture 2" descr="F:\Rumunia danez\reading plan\Skany\Skan_20150312 (3).jpg"/>
          <p:cNvPicPr>
            <a:picLocks noChangeAspect="1" noChangeArrowheads="1"/>
          </p:cNvPicPr>
          <p:nvPr/>
        </p:nvPicPr>
        <p:blipFill>
          <a:blip r:embed="rId7" cstate="print"/>
          <a:srcRect/>
          <a:stretch>
            <a:fillRect/>
          </a:stretch>
        </p:blipFill>
        <p:spPr bwMode="auto">
          <a:xfrm>
            <a:off x="899592" y="1844823"/>
            <a:ext cx="6900286" cy="501317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1268760"/>
            <a:ext cx="7851648" cy="704690"/>
          </a:xfrm>
        </p:spPr>
        <p:txBody>
          <a:bodyPr>
            <a:noAutofit/>
          </a:bodyPr>
          <a:lstStyle/>
          <a:p>
            <a:pPr algn="ctr"/>
            <a:r>
              <a:rPr lang="pl-PL" sz="3600" i="1" dirty="0" err="1" smtClean="0">
                <a:solidFill>
                  <a:srgbClr val="FFFF00"/>
                </a:solidFill>
              </a:rPr>
              <a:t>Vlad</a:t>
            </a:r>
            <a:r>
              <a:rPr lang="pl-PL" sz="3600" i="1" dirty="0" smtClean="0">
                <a:solidFill>
                  <a:srgbClr val="FFFF00"/>
                </a:solidFill>
              </a:rPr>
              <a:t> </a:t>
            </a:r>
            <a:r>
              <a:rPr lang="pl-PL" sz="3600" i="1" dirty="0" err="1" smtClean="0">
                <a:solidFill>
                  <a:srgbClr val="FFFF00"/>
                </a:solidFill>
              </a:rPr>
              <a:t>tepes’s</a:t>
            </a:r>
            <a:r>
              <a:rPr lang="pl-PL" sz="3600" i="1" dirty="0" smtClean="0">
                <a:solidFill>
                  <a:srgbClr val="FFFF00"/>
                </a:solidFill>
              </a:rPr>
              <a:t> / </a:t>
            </a:r>
            <a:r>
              <a:rPr lang="pl-PL" sz="3600" i="1" dirty="0" err="1" smtClean="0">
                <a:solidFill>
                  <a:srgbClr val="FFFF00"/>
                </a:solidFill>
              </a:rPr>
              <a:t>dracula’s</a:t>
            </a:r>
            <a:r>
              <a:rPr lang="pl-PL" sz="3600" i="1" dirty="0" smtClean="0">
                <a:solidFill>
                  <a:srgbClr val="FFFF00"/>
                </a:solidFill>
              </a:rPr>
              <a:t> </a:t>
            </a:r>
            <a:r>
              <a:rPr lang="pl-PL" sz="3600" i="1" dirty="0" err="1" smtClean="0">
                <a:solidFill>
                  <a:srgbClr val="FFFF00"/>
                </a:solidFill>
              </a:rPr>
              <a:t>sketches</a:t>
            </a:r>
            <a:endParaRPr lang="pl-PL" sz="3600" i="1" dirty="0">
              <a:solidFill>
                <a:srgbClr val="FFFF00"/>
              </a:solidFill>
            </a:endParaRPr>
          </a:p>
        </p:txBody>
      </p:sp>
      <p:sp>
        <p:nvSpPr>
          <p:cNvPr id="3" name="Podtytuł 2"/>
          <p:cNvSpPr>
            <a:spLocks noGrp="1"/>
          </p:cNvSpPr>
          <p:nvPr>
            <p:ph type="subTitle" idx="1"/>
          </p:nvPr>
        </p:nvSpPr>
        <p:spPr>
          <a:xfrm>
            <a:off x="1142976" y="3357562"/>
            <a:ext cx="6480048" cy="1752600"/>
          </a:xfrm>
        </p:spPr>
        <p:txBody>
          <a:bodyPr/>
          <a:lstStyle/>
          <a:p>
            <a:pPr algn="just"/>
            <a:endParaRPr lang="pl-PL" dirty="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pic>
        <p:nvPicPr>
          <p:cNvPr id="5122" name="Picture 2" descr="F:\Rumunia danez\reading plan\Skany\Skan_20150312 (4).jpg"/>
          <p:cNvPicPr>
            <a:picLocks noChangeAspect="1" noChangeArrowheads="1"/>
          </p:cNvPicPr>
          <p:nvPr/>
        </p:nvPicPr>
        <p:blipFill>
          <a:blip r:embed="rId7" cstate="print"/>
          <a:srcRect/>
          <a:stretch>
            <a:fillRect/>
          </a:stretch>
        </p:blipFill>
        <p:spPr bwMode="auto">
          <a:xfrm>
            <a:off x="2411760" y="2199644"/>
            <a:ext cx="3384376" cy="465835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1268760"/>
            <a:ext cx="7851648" cy="704690"/>
          </a:xfrm>
        </p:spPr>
        <p:txBody>
          <a:bodyPr>
            <a:noAutofit/>
          </a:bodyPr>
          <a:lstStyle/>
          <a:p>
            <a:pPr algn="ctr"/>
            <a:r>
              <a:rPr lang="pl-PL" sz="3600" i="1" dirty="0" err="1" smtClean="0">
                <a:solidFill>
                  <a:srgbClr val="FFFF00"/>
                </a:solidFill>
              </a:rPr>
              <a:t>Vlad</a:t>
            </a:r>
            <a:r>
              <a:rPr lang="pl-PL" sz="3600" i="1" dirty="0" smtClean="0">
                <a:solidFill>
                  <a:srgbClr val="FFFF00"/>
                </a:solidFill>
              </a:rPr>
              <a:t> </a:t>
            </a:r>
            <a:r>
              <a:rPr lang="pl-PL" sz="3600" i="1" dirty="0" err="1" smtClean="0">
                <a:solidFill>
                  <a:srgbClr val="FFFF00"/>
                </a:solidFill>
              </a:rPr>
              <a:t>tepes’s</a:t>
            </a:r>
            <a:r>
              <a:rPr lang="pl-PL" sz="3600" i="1" dirty="0" smtClean="0">
                <a:solidFill>
                  <a:srgbClr val="FFFF00"/>
                </a:solidFill>
              </a:rPr>
              <a:t> / </a:t>
            </a:r>
            <a:r>
              <a:rPr lang="pl-PL" sz="3600" i="1" dirty="0" err="1" smtClean="0">
                <a:solidFill>
                  <a:srgbClr val="FFFF00"/>
                </a:solidFill>
              </a:rPr>
              <a:t>dracula’s</a:t>
            </a:r>
            <a:r>
              <a:rPr lang="pl-PL" sz="3600" i="1" dirty="0" smtClean="0">
                <a:solidFill>
                  <a:srgbClr val="FFFF00"/>
                </a:solidFill>
              </a:rPr>
              <a:t> </a:t>
            </a:r>
            <a:r>
              <a:rPr lang="pl-PL" sz="3600" i="1" dirty="0" err="1" smtClean="0">
                <a:solidFill>
                  <a:srgbClr val="FFFF00"/>
                </a:solidFill>
              </a:rPr>
              <a:t>sketches</a:t>
            </a:r>
            <a:endParaRPr lang="pl-PL" sz="3600" i="1" dirty="0">
              <a:solidFill>
                <a:srgbClr val="FFFF00"/>
              </a:solidFill>
            </a:endParaRPr>
          </a:p>
        </p:txBody>
      </p:sp>
      <p:sp>
        <p:nvSpPr>
          <p:cNvPr id="3" name="Podtytuł 2"/>
          <p:cNvSpPr>
            <a:spLocks noGrp="1"/>
          </p:cNvSpPr>
          <p:nvPr>
            <p:ph type="subTitle" idx="1"/>
          </p:nvPr>
        </p:nvSpPr>
        <p:spPr>
          <a:xfrm>
            <a:off x="1142976" y="3357562"/>
            <a:ext cx="6480048" cy="1752600"/>
          </a:xfrm>
        </p:spPr>
        <p:txBody>
          <a:bodyPr/>
          <a:lstStyle/>
          <a:p>
            <a:pPr algn="just"/>
            <a:endParaRPr lang="pl-PL" dirty="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pic>
        <p:nvPicPr>
          <p:cNvPr id="6146" name="Picture 2" descr="F:\Rumunia danez\reading plan\Skany\Skan_20150312 (5).jpg"/>
          <p:cNvPicPr>
            <a:picLocks noChangeAspect="1" noChangeArrowheads="1"/>
          </p:cNvPicPr>
          <p:nvPr/>
        </p:nvPicPr>
        <p:blipFill>
          <a:blip r:embed="rId7" cstate="print"/>
          <a:srcRect/>
          <a:stretch>
            <a:fillRect/>
          </a:stretch>
        </p:blipFill>
        <p:spPr bwMode="auto">
          <a:xfrm>
            <a:off x="2699792" y="2001417"/>
            <a:ext cx="3528392" cy="485658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1268760"/>
            <a:ext cx="7851648" cy="704690"/>
          </a:xfrm>
        </p:spPr>
        <p:txBody>
          <a:bodyPr>
            <a:noAutofit/>
          </a:bodyPr>
          <a:lstStyle/>
          <a:p>
            <a:pPr algn="ctr"/>
            <a:r>
              <a:rPr lang="pl-PL" sz="3600" i="1" dirty="0" err="1" smtClean="0">
                <a:solidFill>
                  <a:srgbClr val="FFFF00"/>
                </a:solidFill>
              </a:rPr>
              <a:t>Vlad</a:t>
            </a:r>
            <a:r>
              <a:rPr lang="pl-PL" sz="3600" i="1" dirty="0" smtClean="0">
                <a:solidFill>
                  <a:srgbClr val="FFFF00"/>
                </a:solidFill>
              </a:rPr>
              <a:t> </a:t>
            </a:r>
            <a:r>
              <a:rPr lang="pl-PL" sz="3600" i="1" dirty="0" err="1" smtClean="0">
                <a:solidFill>
                  <a:srgbClr val="FFFF00"/>
                </a:solidFill>
              </a:rPr>
              <a:t>tepes’s</a:t>
            </a:r>
            <a:r>
              <a:rPr lang="pl-PL" sz="3600" i="1" dirty="0" smtClean="0">
                <a:solidFill>
                  <a:srgbClr val="FFFF00"/>
                </a:solidFill>
              </a:rPr>
              <a:t> / </a:t>
            </a:r>
            <a:r>
              <a:rPr lang="pl-PL" sz="3600" i="1" dirty="0" err="1" smtClean="0">
                <a:solidFill>
                  <a:srgbClr val="FFFF00"/>
                </a:solidFill>
              </a:rPr>
              <a:t>dracula’s</a:t>
            </a:r>
            <a:r>
              <a:rPr lang="pl-PL" sz="3600" i="1" dirty="0" smtClean="0">
                <a:solidFill>
                  <a:srgbClr val="FFFF00"/>
                </a:solidFill>
              </a:rPr>
              <a:t> </a:t>
            </a:r>
            <a:r>
              <a:rPr lang="pl-PL" sz="3600" i="1" dirty="0" err="1" smtClean="0">
                <a:solidFill>
                  <a:srgbClr val="FFFF00"/>
                </a:solidFill>
              </a:rPr>
              <a:t>sketches</a:t>
            </a:r>
            <a:endParaRPr lang="pl-PL" sz="3600" i="1" dirty="0">
              <a:solidFill>
                <a:srgbClr val="FFFF00"/>
              </a:solidFill>
            </a:endParaRPr>
          </a:p>
        </p:txBody>
      </p:sp>
      <p:sp>
        <p:nvSpPr>
          <p:cNvPr id="3" name="Podtytuł 2"/>
          <p:cNvSpPr>
            <a:spLocks noGrp="1"/>
          </p:cNvSpPr>
          <p:nvPr>
            <p:ph type="subTitle" idx="1"/>
          </p:nvPr>
        </p:nvSpPr>
        <p:spPr>
          <a:xfrm>
            <a:off x="1142976" y="3357562"/>
            <a:ext cx="6480048" cy="1752600"/>
          </a:xfrm>
        </p:spPr>
        <p:txBody>
          <a:bodyPr/>
          <a:lstStyle/>
          <a:p>
            <a:pPr algn="just"/>
            <a:endParaRPr lang="pl-PL" dirty="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pic>
        <p:nvPicPr>
          <p:cNvPr id="7170" name="Picture 2" descr="F:\Rumunia danez\reading plan\Skany\Skan_20150312 (7).jpg"/>
          <p:cNvPicPr>
            <a:picLocks noChangeAspect="1" noChangeArrowheads="1"/>
          </p:cNvPicPr>
          <p:nvPr/>
        </p:nvPicPr>
        <p:blipFill>
          <a:blip r:embed="rId7" cstate="print"/>
          <a:srcRect/>
          <a:stretch>
            <a:fillRect/>
          </a:stretch>
        </p:blipFill>
        <p:spPr bwMode="auto">
          <a:xfrm>
            <a:off x="2483768" y="1902302"/>
            <a:ext cx="3600400" cy="495569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1268760"/>
            <a:ext cx="7851648" cy="704690"/>
          </a:xfrm>
        </p:spPr>
        <p:txBody>
          <a:bodyPr>
            <a:noAutofit/>
          </a:bodyPr>
          <a:lstStyle/>
          <a:p>
            <a:pPr algn="ctr"/>
            <a:r>
              <a:rPr lang="pl-PL" sz="3600" i="1" dirty="0" err="1" smtClean="0">
                <a:solidFill>
                  <a:srgbClr val="FFFF00"/>
                </a:solidFill>
              </a:rPr>
              <a:t>Vlad</a:t>
            </a:r>
            <a:r>
              <a:rPr lang="pl-PL" sz="3600" i="1" dirty="0" smtClean="0">
                <a:solidFill>
                  <a:srgbClr val="FFFF00"/>
                </a:solidFill>
              </a:rPr>
              <a:t> </a:t>
            </a:r>
            <a:r>
              <a:rPr lang="pl-PL" sz="3600" i="1" dirty="0" err="1" smtClean="0">
                <a:solidFill>
                  <a:srgbClr val="FFFF00"/>
                </a:solidFill>
              </a:rPr>
              <a:t>tepes’s</a:t>
            </a:r>
            <a:r>
              <a:rPr lang="pl-PL" sz="3600" i="1" dirty="0" smtClean="0">
                <a:solidFill>
                  <a:srgbClr val="FFFF00"/>
                </a:solidFill>
              </a:rPr>
              <a:t> / </a:t>
            </a:r>
            <a:r>
              <a:rPr lang="pl-PL" sz="3600" i="1" dirty="0" err="1" smtClean="0">
                <a:solidFill>
                  <a:srgbClr val="FFFF00"/>
                </a:solidFill>
              </a:rPr>
              <a:t>dracula’s</a:t>
            </a:r>
            <a:r>
              <a:rPr lang="pl-PL" sz="3600" i="1" dirty="0" smtClean="0">
                <a:solidFill>
                  <a:srgbClr val="FFFF00"/>
                </a:solidFill>
              </a:rPr>
              <a:t> </a:t>
            </a:r>
            <a:r>
              <a:rPr lang="pl-PL" sz="3600" i="1" dirty="0" err="1" smtClean="0">
                <a:solidFill>
                  <a:srgbClr val="FFFF00"/>
                </a:solidFill>
              </a:rPr>
              <a:t>sketches</a:t>
            </a:r>
            <a:endParaRPr lang="pl-PL" sz="3600" i="1" dirty="0">
              <a:solidFill>
                <a:srgbClr val="FFFF00"/>
              </a:solidFill>
            </a:endParaRPr>
          </a:p>
        </p:txBody>
      </p:sp>
      <p:sp>
        <p:nvSpPr>
          <p:cNvPr id="3" name="Podtytuł 2"/>
          <p:cNvSpPr>
            <a:spLocks noGrp="1"/>
          </p:cNvSpPr>
          <p:nvPr>
            <p:ph type="subTitle" idx="1"/>
          </p:nvPr>
        </p:nvSpPr>
        <p:spPr>
          <a:xfrm>
            <a:off x="1142976" y="3357562"/>
            <a:ext cx="6480048" cy="1752600"/>
          </a:xfrm>
        </p:spPr>
        <p:txBody>
          <a:bodyPr/>
          <a:lstStyle/>
          <a:p>
            <a:pPr algn="just"/>
            <a:endParaRPr lang="pl-PL" dirty="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pic>
        <p:nvPicPr>
          <p:cNvPr id="8194" name="Picture 2" descr="F:\Rumunia danez\reading plan\Skany\Skan_20150312.jpg"/>
          <p:cNvPicPr>
            <a:picLocks noChangeAspect="1" noChangeArrowheads="1"/>
          </p:cNvPicPr>
          <p:nvPr/>
        </p:nvPicPr>
        <p:blipFill>
          <a:blip r:embed="rId7" cstate="print"/>
          <a:srcRect/>
          <a:stretch>
            <a:fillRect/>
          </a:stretch>
        </p:blipFill>
        <p:spPr bwMode="auto">
          <a:xfrm>
            <a:off x="2771800" y="1902302"/>
            <a:ext cx="3600400" cy="495569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9552" y="3212976"/>
            <a:ext cx="7851648" cy="704690"/>
          </a:xfrm>
        </p:spPr>
        <p:txBody>
          <a:bodyPr>
            <a:noAutofit/>
          </a:bodyPr>
          <a:lstStyle/>
          <a:p>
            <a:pPr algn="ctr"/>
            <a:r>
              <a:rPr lang="pl-PL" sz="3600" i="1" dirty="0" smtClean="0">
                <a:solidFill>
                  <a:srgbClr val="FFFF00"/>
                </a:solidFill>
              </a:rPr>
              <a:t>THANK YOU FOR THE ATTENTION</a:t>
            </a:r>
            <a:endParaRPr lang="pl-PL" sz="3600" i="1" dirty="0">
              <a:solidFill>
                <a:srgbClr val="FFFF00"/>
              </a:solidFill>
            </a:endParaRPr>
          </a:p>
        </p:txBody>
      </p:sp>
      <p:sp>
        <p:nvSpPr>
          <p:cNvPr id="3" name="Podtytuł 2"/>
          <p:cNvSpPr>
            <a:spLocks noGrp="1"/>
          </p:cNvSpPr>
          <p:nvPr>
            <p:ph type="subTitle" idx="1"/>
          </p:nvPr>
        </p:nvSpPr>
        <p:spPr>
          <a:xfrm>
            <a:off x="1142976" y="3357562"/>
            <a:ext cx="6480048" cy="1752600"/>
          </a:xfrm>
        </p:spPr>
        <p:txBody>
          <a:bodyPr/>
          <a:lstStyle/>
          <a:p>
            <a:pPr algn="just"/>
            <a:endParaRPr lang="pl-PL" dirty="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00034" y="1500174"/>
            <a:ext cx="7851648" cy="785818"/>
          </a:xfrm>
        </p:spPr>
        <p:txBody>
          <a:bodyPr>
            <a:normAutofit fontScale="90000"/>
          </a:bodyPr>
          <a:lstStyle/>
          <a:p>
            <a:pPr algn="just"/>
            <a:r>
              <a:rPr lang="pl-PL" i="1" dirty="0" err="1" smtClean="0">
                <a:solidFill>
                  <a:srgbClr val="FFFF00"/>
                </a:solidFill>
              </a:rPr>
              <a:t>introduction</a:t>
            </a:r>
            <a:endParaRPr lang="pl-PL" i="1" dirty="0">
              <a:solidFill>
                <a:srgbClr val="FFFF00"/>
              </a:solidFill>
            </a:endParaRPr>
          </a:p>
        </p:txBody>
      </p:sp>
      <p:sp>
        <p:nvSpPr>
          <p:cNvPr id="3" name="Podtytuł 2"/>
          <p:cNvSpPr>
            <a:spLocks noGrp="1"/>
          </p:cNvSpPr>
          <p:nvPr>
            <p:ph type="subTitle" idx="1"/>
          </p:nvPr>
        </p:nvSpPr>
        <p:spPr>
          <a:xfrm>
            <a:off x="-71470" y="2428868"/>
            <a:ext cx="9144000" cy="4429132"/>
          </a:xfrm>
        </p:spPr>
        <p:txBody>
          <a:bodyPr>
            <a:normAutofit/>
          </a:bodyPr>
          <a:lstStyle/>
          <a:p>
            <a:pPr algn="just"/>
            <a:r>
              <a:rPr lang="en-GB" sz="2400" dirty="0" smtClean="0"/>
              <a:t>The history and life of </a:t>
            </a:r>
            <a:r>
              <a:rPr lang="en-GB" sz="2400" dirty="0" err="1" smtClean="0"/>
              <a:t>Vlad</a:t>
            </a:r>
            <a:r>
              <a:rPr lang="en-GB" sz="2400" dirty="0" smtClean="0"/>
              <a:t> </a:t>
            </a:r>
            <a:r>
              <a:rPr lang="en-GB" sz="2400" dirty="0" err="1" smtClean="0"/>
              <a:t>Tepes</a:t>
            </a:r>
            <a:r>
              <a:rPr lang="en-GB" sz="2400" dirty="0" smtClean="0"/>
              <a:t> was presented during: Polish, English and History classes. We were supported by </a:t>
            </a:r>
            <a:r>
              <a:rPr lang="en-GB" sz="2400" dirty="0" err="1" smtClean="0"/>
              <a:t>ou</a:t>
            </a:r>
            <a:r>
              <a:rPr lang="pl-PL" sz="2400" dirty="0" err="1" smtClean="0"/>
              <a:t>r</a:t>
            </a:r>
            <a:r>
              <a:rPr lang="en-GB" sz="2400" dirty="0" smtClean="0"/>
              <a:t> IT teachers who provided digital images of both </a:t>
            </a:r>
            <a:r>
              <a:rPr lang="en-GB" sz="2400" dirty="0" err="1" smtClean="0"/>
              <a:t>Vlad</a:t>
            </a:r>
            <a:r>
              <a:rPr lang="en-GB" sz="2400" dirty="0" smtClean="0"/>
              <a:t> </a:t>
            </a:r>
            <a:r>
              <a:rPr lang="en-GB" sz="2400" dirty="0" err="1" smtClean="0"/>
              <a:t>Tepes</a:t>
            </a:r>
            <a:r>
              <a:rPr lang="en-GB" sz="2400" dirty="0" smtClean="0"/>
              <a:t> and Dracula to be used during those lessons.  </a:t>
            </a:r>
            <a:endParaRPr lang="pl-PL" sz="2400" dirty="0" smtClean="0"/>
          </a:p>
          <a:p>
            <a:pPr algn="just"/>
            <a:r>
              <a:rPr lang="en-GB" sz="2400" dirty="0" smtClean="0"/>
              <a:t>After the series of lessons our teachers organised an art contest, which took place in March and the results were decided on a week before</a:t>
            </a:r>
            <a:r>
              <a:rPr lang="pl-PL" sz="2400" dirty="0" smtClean="0"/>
              <a:t> </a:t>
            </a:r>
            <a:r>
              <a:rPr lang="pl-PL" sz="2400" dirty="0" err="1" smtClean="0"/>
              <a:t>the</a:t>
            </a:r>
            <a:r>
              <a:rPr lang="en-GB" sz="2400" dirty="0" smtClean="0"/>
              <a:t> Romanian mobility. We </a:t>
            </a:r>
            <a:r>
              <a:rPr lang="pl-PL" sz="2400" dirty="0" err="1" smtClean="0"/>
              <a:t>chose</a:t>
            </a:r>
            <a:r>
              <a:rPr lang="pl-PL" sz="2400" dirty="0" smtClean="0"/>
              <a:t> </a:t>
            </a:r>
            <a:r>
              <a:rPr lang="pl-PL" sz="2400" dirty="0" err="1" smtClean="0"/>
              <a:t>our</a:t>
            </a:r>
            <a:r>
              <a:rPr lang="pl-PL" sz="2400" dirty="0" smtClean="0"/>
              <a:t> </a:t>
            </a:r>
            <a:r>
              <a:rPr lang="pl-PL" sz="2400" dirty="0" err="1" smtClean="0"/>
              <a:t>students</a:t>
            </a:r>
            <a:r>
              <a:rPr lang="pl-PL" sz="2400" dirty="0" smtClean="0"/>
              <a:t>’ </a:t>
            </a:r>
            <a:r>
              <a:rPr lang="pl-PL" sz="2400" dirty="0" err="1" smtClean="0"/>
              <a:t>best</a:t>
            </a:r>
            <a:r>
              <a:rPr lang="pl-PL" sz="2400" dirty="0" smtClean="0"/>
              <a:t> </a:t>
            </a:r>
            <a:r>
              <a:rPr lang="en-GB" sz="2400" dirty="0" smtClean="0"/>
              <a:t>works of both </a:t>
            </a:r>
            <a:r>
              <a:rPr lang="en-GB" sz="2400" dirty="0" err="1" smtClean="0"/>
              <a:t>Drakula</a:t>
            </a:r>
            <a:r>
              <a:rPr lang="en-GB" sz="2400" dirty="0" smtClean="0"/>
              <a:t> And </a:t>
            </a:r>
            <a:r>
              <a:rPr lang="en-GB" sz="2400" dirty="0" err="1" smtClean="0"/>
              <a:t>Vlad</a:t>
            </a:r>
            <a:r>
              <a:rPr lang="en-GB" sz="2400" dirty="0" smtClean="0"/>
              <a:t> </a:t>
            </a:r>
            <a:r>
              <a:rPr lang="en-GB" sz="2400" dirty="0" err="1" smtClean="0"/>
              <a:t>Tepes</a:t>
            </a:r>
            <a:r>
              <a:rPr lang="en-GB" sz="2400" dirty="0" smtClean="0"/>
              <a:t> </a:t>
            </a:r>
            <a:r>
              <a:rPr lang="pl-PL" sz="2400" dirty="0" smtClean="0"/>
              <a:t>to be </a:t>
            </a:r>
            <a:r>
              <a:rPr lang="pl-PL" sz="2400" dirty="0" err="1" smtClean="0"/>
              <a:t>presented</a:t>
            </a:r>
            <a:r>
              <a:rPr lang="pl-PL" sz="2400" dirty="0" smtClean="0"/>
              <a:t> </a:t>
            </a:r>
            <a:r>
              <a:rPr lang="pl-PL" sz="2400" dirty="0" err="1" smtClean="0"/>
              <a:t>in</a:t>
            </a:r>
            <a:r>
              <a:rPr lang="pl-PL" sz="2400" dirty="0" smtClean="0"/>
              <a:t> </a:t>
            </a:r>
            <a:r>
              <a:rPr lang="pl-PL" sz="2400" dirty="0" err="1" smtClean="0"/>
              <a:t>this</a:t>
            </a:r>
            <a:r>
              <a:rPr lang="pl-PL" sz="2400" dirty="0" smtClean="0"/>
              <a:t> </a:t>
            </a:r>
            <a:r>
              <a:rPr lang="pl-PL" sz="2400" dirty="0" err="1" smtClean="0"/>
              <a:t>presentation</a:t>
            </a:r>
            <a:r>
              <a:rPr lang="pl-PL" sz="2400" dirty="0" smtClean="0"/>
              <a:t>.</a:t>
            </a:r>
          </a:p>
          <a:p>
            <a:pPr algn="just"/>
            <a:r>
              <a:rPr lang="en-GB" sz="2400" dirty="0" smtClean="0"/>
              <a:t>We hope you will like them.</a:t>
            </a:r>
            <a:endParaRPr lang="pl-PL" sz="2400" dirty="0" smtClean="0"/>
          </a:p>
          <a:p>
            <a:pPr algn="just"/>
            <a:endParaRPr lang="pl-PL" dirty="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00034" y="1500174"/>
            <a:ext cx="7851648" cy="1143008"/>
          </a:xfrm>
        </p:spPr>
        <p:txBody>
          <a:bodyPr>
            <a:normAutofit fontScale="90000"/>
          </a:bodyPr>
          <a:lstStyle/>
          <a:p>
            <a:pPr algn="ctr"/>
            <a:r>
              <a:rPr lang="pl-PL" i="1" dirty="0" smtClean="0">
                <a:solidFill>
                  <a:srgbClr val="FFFF00"/>
                </a:solidFill>
              </a:rPr>
              <a:t>WAS HE </a:t>
            </a:r>
            <a:r>
              <a:rPr lang="pl-PL" i="1" dirty="0" err="1" smtClean="0">
                <a:solidFill>
                  <a:srgbClr val="FFFF00"/>
                </a:solidFill>
              </a:rPr>
              <a:t>REAlly</a:t>
            </a:r>
            <a:r>
              <a:rPr lang="pl-PL" i="1" dirty="0" smtClean="0">
                <a:solidFill>
                  <a:srgbClr val="FFFF00"/>
                </a:solidFill>
              </a:rPr>
              <a:t> </a:t>
            </a:r>
            <a:r>
              <a:rPr lang="pl-PL" i="1" dirty="0" err="1" smtClean="0">
                <a:solidFill>
                  <a:srgbClr val="FFFF00"/>
                </a:solidFill>
              </a:rPr>
              <a:t>dracula</a:t>
            </a:r>
            <a:r>
              <a:rPr lang="pl-PL" i="1" dirty="0" smtClean="0">
                <a:solidFill>
                  <a:srgbClr val="FFFF00"/>
                </a:solidFill>
              </a:rPr>
              <a:t>?</a:t>
            </a:r>
            <a:br>
              <a:rPr lang="pl-PL" i="1" dirty="0" smtClean="0">
                <a:solidFill>
                  <a:srgbClr val="FFFF00"/>
                </a:solidFill>
              </a:rPr>
            </a:br>
            <a:endParaRPr lang="pl-PL" i="1" dirty="0">
              <a:solidFill>
                <a:srgbClr val="FFFF00"/>
              </a:solidFill>
            </a:endParaRPr>
          </a:p>
        </p:txBody>
      </p:sp>
      <p:sp>
        <p:nvSpPr>
          <p:cNvPr id="3" name="Podtytuł 2"/>
          <p:cNvSpPr>
            <a:spLocks noGrp="1"/>
          </p:cNvSpPr>
          <p:nvPr>
            <p:ph type="subTitle" idx="1"/>
          </p:nvPr>
        </p:nvSpPr>
        <p:spPr>
          <a:xfrm>
            <a:off x="1142976" y="3357562"/>
            <a:ext cx="6480048" cy="1752600"/>
          </a:xfrm>
        </p:spPr>
        <p:txBody>
          <a:bodyPr/>
          <a:lstStyle/>
          <a:p>
            <a:pPr algn="ctr"/>
            <a:r>
              <a:rPr lang="en-US" dirty="0" smtClean="0"/>
              <a:t>READING PRACTICE </a:t>
            </a:r>
            <a:r>
              <a:rPr lang="pl-PL" dirty="0" smtClean="0"/>
              <a:t>LESSON PLAN </a:t>
            </a:r>
          </a:p>
          <a:p>
            <a:pPr algn="ctr"/>
            <a:r>
              <a:rPr lang="en-US" dirty="0" smtClean="0"/>
              <a:t>FOR THE STUDENTS </a:t>
            </a:r>
            <a:endParaRPr lang="pl-PL" dirty="0" smtClean="0"/>
          </a:p>
          <a:p>
            <a:pPr algn="ctr"/>
            <a:r>
              <a:rPr lang="en-US" dirty="0" smtClean="0"/>
              <a:t>IN </a:t>
            </a:r>
            <a:r>
              <a:rPr lang="pl-PL" dirty="0" smtClean="0"/>
              <a:t>ZESPOL SZKOL PONADGIMNAZJALNYCH </a:t>
            </a:r>
            <a:r>
              <a:rPr lang="en-US" dirty="0" smtClean="0"/>
              <a:t>NO 1</a:t>
            </a:r>
            <a:endParaRPr lang="pl-PL" dirty="0" smtClean="0"/>
          </a:p>
          <a:p>
            <a:pPr algn="ctr"/>
            <a:r>
              <a:rPr lang="en-US" dirty="0" smtClean="0"/>
              <a:t> IN ZAMOŚĆ</a:t>
            </a:r>
            <a:endParaRPr lang="pl-PL" dirty="0" smtClean="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00034" y="1500174"/>
            <a:ext cx="7851648" cy="1143008"/>
          </a:xfrm>
        </p:spPr>
        <p:txBody>
          <a:bodyPr>
            <a:normAutofit/>
          </a:bodyPr>
          <a:lstStyle/>
          <a:p>
            <a:pPr algn="ctr"/>
            <a:r>
              <a:rPr lang="pl-PL" sz="3200" i="1" dirty="0" smtClean="0">
                <a:solidFill>
                  <a:srgbClr val="FFFF00"/>
                </a:solidFill>
              </a:rPr>
              <a:t>EXERCISE 1. </a:t>
            </a:r>
            <a:r>
              <a:rPr sz="3200" smtClean="0"/>
              <a:t>What do you know about Dracula? Who was he?</a:t>
            </a:r>
            <a:endParaRPr lang="pl-PL" sz="3200" i="1" dirty="0">
              <a:solidFill>
                <a:srgbClr val="FFFF00"/>
              </a:solidFill>
            </a:endParaRPr>
          </a:p>
        </p:txBody>
      </p:sp>
      <p:sp>
        <p:nvSpPr>
          <p:cNvPr id="3" name="Podtytuł 2"/>
          <p:cNvSpPr>
            <a:spLocks noGrp="1"/>
          </p:cNvSpPr>
          <p:nvPr>
            <p:ph type="subTitle" idx="1"/>
          </p:nvPr>
        </p:nvSpPr>
        <p:spPr>
          <a:xfrm>
            <a:off x="1142976" y="3357562"/>
            <a:ext cx="6480048" cy="1752600"/>
          </a:xfrm>
        </p:spPr>
        <p:txBody>
          <a:bodyPr/>
          <a:lstStyle/>
          <a:p>
            <a:pPr algn="just"/>
            <a:r>
              <a:rPr lang="pl-PL" dirty="0" smtClean="0"/>
              <a:t>THIS IS TIME FOR STUDENTS’ EXPERIENCE CONCERNING THE CHARACTER OF DRACULA. EITHER AS LITERARY CHARACTER OR HISTORICAL ONE…</a:t>
            </a:r>
            <a:endParaRPr lang="pl-PL" dirty="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00034" y="1500174"/>
            <a:ext cx="7851648" cy="1143008"/>
          </a:xfrm>
        </p:spPr>
        <p:txBody>
          <a:bodyPr>
            <a:normAutofit fontScale="90000"/>
          </a:bodyPr>
          <a:lstStyle/>
          <a:p>
            <a:pPr algn="ctr"/>
            <a:r>
              <a:rPr smtClean="0"/>
              <a:t>Now read the following text</a:t>
            </a:r>
            <a:r>
              <a:rPr lang="pl-PL" dirty="0" smtClean="0"/>
              <a:t>:</a:t>
            </a:r>
            <a:br>
              <a:rPr lang="pl-PL" dirty="0" smtClean="0"/>
            </a:br>
            <a:endParaRPr lang="pl-PL" i="1" dirty="0">
              <a:solidFill>
                <a:srgbClr val="FFFF00"/>
              </a:solidFill>
            </a:endParaRPr>
          </a:p>
        </p:txBody>
      </p:sp>
      <p:sp>
        <p:nvSpPr>
          <p:cNvPr id="3" name="Podtytuł 2"/>
          <p:cNvSpPr>
            <a:spLocks noGrp="1"/>
          </p:cNvSpPr>
          <p:nvPr>
            <p:ph type="subTitle" idx="1"/>
          </p:nvPr>
        </p:nvSpPr>
        <p:spPr>
          <a:xfrm>
            <a:off x="0" y="1785926"/>
            <a:ext cx="9144000" cy="5072074"/>
          </a:xfrm>
        </p:spPr>
        <p:txBody>
          <a:bodyPr>
            <a:normAutofit/>
          </a:bodyPr>
          <a:lstStyle/>
          <a:p>
            <a:pPr algn="just"/>
            <a:r>
              <a:rPr lang="en-US" dirty="0" err="1" smtClean="0"/>
              <a:t>Vlad</a:t>
            </a:r>
            <a:r>
              <a:rPr lang="en-US" dirty="0" smtClean="0"/>
              <a:t> III, Prince of Wallachia (1431–1476/77), was a member of the</a:t>
            </a:r>
            <a:r>
              <a:rPr lang="pl-PL" dirty="0" smtClean="0"/>
              <a:t> House </a:t>
            </a:r>
            <a:r>
              <a:rPr lang="pl-PL" smtClean="0"/>
              <a:t>of Draculesti</a:t>
            </a:r>
            <a:r>
              <a:rPr lang="en-US" smtClean="0"/>
              <a:t>, </a:t>
            </a:r>
            <a:r>
              <a:rPr lang="en-US" dirty="0" smtClean="0"/>
              <a:t>a branch </a:t>
            </a:r>
            <a:r>
              <a:rPr lang="en-US" smtClean="0"/>
              <a:t>of the</a:t>
            </a:r>
            <a:r>
              <a:rPr lang="pl-PL" smtClean="0"/>
              <a:t> House of Basarab</a:t>
            </a:r>
            <a:r>
              <a:rPr lang="en-US" smtClean="0"/>
              <a:t>, </a:t>
            </a:r>
            <a:r>
              <a:rPr lang="en-US" dirty="0" smtClean="0"/>
              <a:t>also known, as </a:t>
            </a:r>
            <a:r>
              <a:rPr lang="en-US" dirty="0" err="1" smtClean="0"/>
              <a:t>as</a:t>
            </a:r>
            <a:r>
              <a:rPr lang="en-US" dirty="0" smtClean="0"/>
              <a:t> (</a:t>
            </a:r>
            <a:r>
              <a:rPr lang="en-US" dirty="0" err="1" smtClean="0"/>
              <a:t>Vlad</a:t>
            </a:r>
            <a:r>
              <a:rPr lang="en-US" dirty="0" smtClean="0"/>
              <a:t>) </a:t>
            </a:r>
            <a:r>
              <a:rPr lang="en-US" dirty="0" err="1" smtClean="0"/>
              <a:t>Drăculea</a:t>
            </a:r>
            <a:r>
              <a:rPr lang="en-US" dirty="0" smtClean="0"/>
              <a:t> or (</a:t>
            </a:r>
            <a:r>
              <a:rPr lang="en-US" dirty="0" err="1" smtClean="0"/>
              <a:t>Vlad</a:t>
            </a:r>
            <a:r>
              <a:rPr lang="en-US" dirty="0" smtClean="0"/>
              <a:t>) Dracula. </a:t>
            </a:r>
            <a:r>
              <a:rPr lang="en-US" u="sng" dirty="0" smtClean="0"/>
              <a:t>Posthumously</a:t>
            </a:r>
            <a:r>
              <a:rPr lang="en-US" dirty="0" smtClean="0"/>
              <a:t>, he was </a:t>
            </a:r>
            <a:r>
              <a:rPr lang="en-US" u="sng" dirty="0" smtClean="0"/>
              <a:t>dubbed</a:t>
            </a:r>
            <a:r>
              <a:rPr lang="en-US" dirty="0" smtClean="0"/>
              <a:t> </a:t>
            </a:r>
            <a:r>
              <a:rPr lang="en-US" dirty="0" err="1" smtClean="0"/>
              <a:t>Vlad</a:t>
            </a:r>
            <a:r>
              <a:rPr lang="en-US" dirty="0" smtClean="0"/>
              <a:t> the </a:t>
            </a:r>
            <a:r>
              <a:rPr lang="en-US" dirty="0" err="1" smtClean="0"/>
              <a:t>Impaler</a:t>
            </a:r>
            <a:r>
              <a:rPr lang="en-US" smtClean="0"/>
              <a:t> (</a:t>
            </a:r>
            <a:r>
              <a:rPr lang="pl-PL" smtClean="0"/>
              <a:t>Romanian: </a:t>
            </a:r>
            <a:r>
              <a:rPr lang="en-US" smtClean="0"/>
              <a:t>Țepeș</a:t>
            </a:r>
            <a:r>
              <a:rPr lang="en-US" dirty="0" smtClean="0"/>
              <a:t>), and was </a:t>
            </a:r>
            <a:r>
              <a:rPr lang="en-US" smtClean="0"/>
              <a:t>a three-time</a:t>
            </a:r>
            <a:r>
              <a:rPr lang="pl-PL" smtClean="0"/>
              <a:t>Vivode of Wallachia</a:t>
            </a:r>
            <a:r>
              <a:rPr lang="en-US" smtClean="0"/>
              <a:t>, </a:t>
            </a:r>
            <a:r>
              <a:rPr lang="en-US" dirty="0" smtClean="0"/>
              <a:t>ruling mainly from 1456 to 1462, the period </a:t>
            </a:r>
            <a:r>
              <a:rPr lang="en-US" smtClean="0"/>
              <a:t>of the</a:t>
            </a:r>
            <a:r>
              <a:rPr lang="pl-PL" smtClean="0"/>
              <a:t> incipient Ottoman conquest of the Balkans</a:t>
            </a:r>
            <a:r>
              <a:rPr lang="en-US" smtClean="0"/>
              <a:t>. </a:t>
            </a:r>
            <a:r>
              <a:rPr lang="en-US" dirty="0" err="1" smtClean="0"/>
              <a:t>Vlad</a:t>
            </a:r>
            <a:r>
              <a:rPr lang="en-US" dirty="0" smtClean="0"/>
              <a:t> III is perceived as a folk </a:t>
            </a:r>
            <a:r>
              <a:rPr lang="en-US" smtClean="0"/>
              <a:t>hero in</a:t>
            </a:r>
            <a:r>
              <a:rPr lang="pl-PL" smtClean="0"/>
              <a:t> Romania</a:t>
            </a:r>
            <a:r>
              <a:rPr lang="en-US" dirty="0" smtClean="0"/>
              <a:t> as well as other parts of Europe for his protection of the people both south and north </a:t>
            </a:r>
            <a:r>
              <a:rPr lang="en-US" smtClean="0"/>
              <a:t>of the</a:t>
            </a:r>
            <a:r>
              <a:rPr lang="pl-PL" smtClean="0"/>
              <a:t> Danube</a:t>
            </a:r>
            <a:r>
              <a:rPr lang="en-US" smtClean="0"/>
              <a:t>. </a:t>
            </a:r>
            <a:r>
              <a:rPr lang="en-US" dirty="0" smtClean="0"/>
              <a:t>A significant number of </a:t>
            </a:r>
            <a:r>
              <a:rPr lang="en-US" smtClean="0"/>
              <a:t>Romanian and</a:t>
            </a:r>
            <a:r>
              <a:rPr lang="pl-PL" smtClean="0"/>
              <a:t> Bulgarian </a:t>
            </a:r>
            <a:r>
              <a:rPr lang="en-US" smtClean="0"/>
              <a:t>common </a:t>
            </a:r>
            <a:r>
              <a:rPr lang="en-US" dirty="0" smtClean="0"/>
              <a:t>folk </a:t>
            </a:r>
            <a:r>
              <a:rPr lang="en-US" smtClean="0"/>
              <a:t>and remaining</a:t>
            </a:r>
            <a:r>
              <a:rPr lang="pl-PL" smtClean="0"/>
              <a:t> boyars (nobles) </a:t>
            </a:r>
            <a:r>
              <a:rPr lang="en-US" smtClean="0"/>
              <a:t>moved </a:t>
            </a:r>
            <a:r>
              <a:rPr lang="en-US" dirty="0" smtClean="0"/>
              <a:t>north of the </a:t>
            </a:r>
            <a:r>
              <a:rPr lang="en-US" smtClean="0"/>
              <a:t>Danube to</a:t>
            </a:r>
            <a:r>
              <a:rPr lang="pl-PL" smtClean="0"/>
              <a:t> Wallachia</a:t>
            </a:r>
            <a:r>
              <a:rPr lang="en-US" smtClean="0"/>
              <a:t>, </a:t>
            </a:r>
            <a:r>
              <a:rPr lang="en-US" dirty="0" smtClean="0"/>
              <a:t>recognized his leadership and settled there following his raids </a:t>
            </a:r>
            <a:r>
              <a:rPr lang="en-US" smtClean="0"/>
              <a:t>on the</a:t>
            </a:r>
            <a:r>
              <a:rPr lang="pl-PL" smtClean="0"/>
              <a:t> Ottomans</a:t>
            </a:r>
            <a:r>
              <a:rPr lang="en-US" smtClean="0"/>
              <a:t>. </a:t>
            </a:r>
            <a:endParaRPr lang="pl-PL" dirty="0" smtClean="0"/>
          </a:p>
          <a:p>
            <a:pPr algn="just"/>
            <a:r>
              <a:rPr lang="en-US" smtClean="0"/>
              <a:t>As the</a:t>
            </a:r>
            <a:r>
              <a:rPr lang="pl-PL" smtClean="0"/>
              <a:t> </a:t>
            </a:r>
            <a:r>
              <a:rPr lang="pl-PL" u="sng" smtClean="0"/>
              <a:t>cognomen</a:t>
            </a:r>
            <a:r>
              <a:rPr lang="en-US" dirty="0" smtClean="0"/>
              <a:t> "The </a:t>
            </a:r>
            <a:r>
              <a:rPr lang="en-US" dirty="0" err="1" smtClean="0"/>
              <a:t>Impaler</a:t>
            </a:r>
            <a:r>
              <a:rPr lang="en-US" dirty="0" smtClean="0"/>
              <a:t>" suggests, his </a:t>
            </a:r>
            <a:r>
              <a:rPr lang="en-US" smtClean="0"/>
              <a:t>practice of</a:t>
            </a:r>
            <a:r>
              <a:rPr lang="pl-PL" smtClean="0"/>
              <a:t> </a:t>
            </a:r>
            <a:r>
              <a:rPr lang="pl-PL" u="sng" smtClean="0"/>
              <a:t>impaling</a:t>
            </a:r>
            <a:r>
              <a:rPr lang="pl-PL" smtClean="0"/>
              <a:t> </a:t>
            </a:r>
            <a:r>
              <a:rPr lang="en-US" dirty="0" smtClean="0"/>
              <a:t> his enemies is part of his historical reputation. During his </a:t>
            </a:r>
            <a:r>
              <a:rPr lang="en-US" u="sng" dirty="0" smtClean="0"/>
              <a:t>lifetime</a:t>
            </a:r>
            <a:r>
              <a:rPr lang="en-US" dirty="0" smtClean="0"/>
              <a:t>, his reputation for excessive cruelty spread abroad</a:t>
            </a:r>
            <a:r>
              <a:rPr lang="en-US" smtClean="0"/>
              <a:t>, to</a:t>
            </a:r>
            <a:r>
              <a:rPr lang="pl-PL" smtClean="0"/>
              <a:t> Germany</a:t>
            </a:r>
            <a:r>
              <a:rPr lang="en-US" dirty="0" smtClean="0"/>
              <a:t> and </a:t>
            </a:r>
            <a:r>
              <a:rPr lang="en-US" smtClean="0"/>
              <a:t>elsewhere in</a:t>
            </a:r>
            <a:r>
              <a:rPr lang="pl-PL" smtClean="0"/>
              <a:t> Europe</a:t>
            </a:r>
            <a:r>
              <a:rPr lang="en-US" smtClean="0"/>
              <a:t>. </a:t>
            </a:r>
            <a:endParaRPr lang="pl-PL" dirty="0" smtClean="0"/>
          </a:p>
          <a:p>
            <a:pPr algn="just"/>
            <a:endParaRPr lang="pl-PL" dirty="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1785950"/>
            <a:ext cx="9144000" cy="3571876"/>
          </a:xfrm>
        </p:spPr>
        <p:txBody>
          <a:bodyPr>
            <a:noAutofit/>
          </a:bodyPr>
          <a:lstStyle/>
          <a:p>
            <a:pPr algn="just"/>
            <a:r>
              <a:rPr lang="en-US" dirty="0" smtClean="0"/>
              <a:t>The name of the</a:t>
            </a:r>
            <a:r>
              <a:rPr lang="pl-PL" dirty="0" smtClean="0"/>
              <a:t> </a:t>
            </a:r>
            <a:r>
              <a:rPr lang="pl-PL" dirty="0" err="1" smtClean="0"/>
              <a:t>vampire</a:t>
            </a:r>
            <a:r>
              <a:rPr lang="pl-PL" dirty="0" smtClean="0"/>
              <a:t> </a:t>
            </a:r>
            <a:r>
              <a:rPr lang="pl-PL" dirty="0" err="1" smtClean="0"/>
              <a:t>Count</a:t>
            </a:r>
            <a:r>
              <a:rPr lang="pl-PL" dirty="0" smtClean="0"/>
              <a:t> </a:t>
            </a:r>
            <a:r>
              <a:rPr lang="pl-PL" dirty="0" err="1" smtClean="0"/>
              <a:t>Dracula</a:t>
            </a:r>
            <a:r>
              <a:rPr lang="en-US" dirty="0" smtClean="0"/>
              <a:t> in</a:t>
            </a:r>
            <a:r>
              <a:rPr lang="pl-PL" dirty="0" smtClean="0"/>
              <a:t> Bram </a:t>
            </a:r>
            <a:r>
              <a:rPr lang="pl-PL" dirty="0" err="1" smtClean="0"/>
              <a:t>Stoker’s</a:t>
            </a:r>
            <a:r>
              <a:rPr lang="pl-PL" dirty="0" smtClean="0"/>
              <a:t> </a:t>
            </a:r>
            <a:r>
              <a:rPr lang="en-US" dirty="0" smtClean="0"/>
              <a:t>1897 novel</a:t>
            </a:r>
            <a:r>
              <a:rPr lang="pl-PL" dirty="0" smtClean="0"/>
              <a:t> </a:t>
            </a:r>
            <a:r>
              <a:rPr lang="pl-PL" i="1" dirty="0" err="1" smtClean="0"/>
              <a:t>Dracula</a:t>
            </a:r>
            <a:r>
              <a:rPr lang="en-US" dirty="0" smtClean="0"/>
              <a:t> was inspired by </a:t>
            </a:r>
            <a:r>
              <a:rPr lang="en-US" dirty="0" err="1" smtClean="0"/>
              <a:t>Vlad's</a:t>
            </a:r>
            <a:r>
              <a:rPr lang="pl-PL" dirty="0" smtClean="0"/>
              <a:t> </a:t>
            </a:r>
            <a:r>
              <a:rPr lang="pl-PL" dirty="0" err="1" smtClean="0"/>
              <a:t>patronymic</a:t>
            </a:r>
            <a:r>
              <a:rPr lang="pl-PL" dirty="0" smtClean="0"/>
              <a:t>.</a:t>
            </a:r>
            <a:r>
              <a:rPr lang="en-US" baseline="30000" dirty="0" smtClean="0">
                <a:hlinkClick r:id="rId2"/>
              </a:rPr>
              <a:t>]</a:t>
            </a:r>
            <a:endParaRPr lang="pl-PL" dirty="0" smtClean="0"/>
          </a:p>
          <a:p>
            <a:pPr algn="just"/>
            <a:r>
              <a:rPr lang="en-US" dirty="0" err="1" smtClean="0"/>
              <a:t>Vlad's</a:t>
            </a:r>
            <a:r>
              <a:rPr lang="en-US" dirty="0" smtClean="0"/>
              <a:t> nickname of </a:t>
            </a:r>
            <a:r>
              <a:rPr lang="ro-RO" i="1" dirty="0" smtClean="0"/>
              <a:t>Țepeș </a:t>
            </a:r>
            <a:r>
              <a:rPr lang="ro-RO" dirty="0" smtClean="0"/>
              <a:t>(“Impaler”)</a:t>
            </a:r>
            <a:r>
              <a:rPr lang="en-US" dirty="0" smtClean="0"/>
              <a:t> identifies his </a:t>
            </a:r>
            <a:r>
              <a:rPr lang="en-US" dirty="0" err="1" smtClean="0"/>
              <a:t>favourite</a:t>
            </a:r>
            <a:r>
              <a:rPr lang="en-US" dirty="0" smtClean="0"/>
              <a:t> method of execution but was only attached to his name posthumously, in c. 1550.</a:t>
            </a:r>
            <a:r>
              <a:rPr lang="en-US" baseline="30000" dirty="0" smtClean="0">
                <a:hlinkClick r:id="rId2"/>
              </a:rPr>
              <a:t>[</a:t>
            </a:r>
            <a:r>
              <a:rPr lang="pl-PL" baseline="30000" dirty="0" smtClean="0"/>
              <a:t> </a:t>
            </a:r>
            <a:r>
              <a:rPr lang="en-US" dirty="0" smtClean="0"/>
              <a:t>Before this, however, he was known as </a:t>
            </a:r>
            <a:r>
              <a:rPr lang="en-US" i="1" dirty="0" err="1" smtClean="0"/>
              <a:t>Kazıklı</a:t>
            </a:r>
            <a:r>
              <a:rPr lang="en-US" i="1" dirty="0" smtClean="0"/>
              <a:t> </a:t>
            </a:r>
            <a:r>
              <a:rPr lang="en-US" i="1" dirty="0" err="1" smtClean="0"/>
              <a:t>Bey</a:t>
            </a:r>
            <a:r>
              <a:rPr lang="en-US" dirty="0" smtClean="0"/>
              <a:t> (</a:t>
            </a:r>
            <a:r>
              <a:rPr lang="en-US" dirty="0" err="1" smtClean="0"/>
              <a:t>Impaler</a:t>
            </a:r>
            <a:r>
              <a:rPr lang="en-US" dirty="0" smtClean="0"/>
              <a:t> Lord) by the Ottoman Empire after their armies encountered his "forests" of impalement victims.</a:t>
            </a:r>
            <a:endParaRPr lang="pl-PL" dirty="0" smtClean="0"/>
          </a:p>
        </p:txBody>
      </p:sp>
      <p:pic>
        <p:nvPicPr>
          <p:cNvPr id="4" name="Obraz 3" descr="http://sosw-sieradz.webd.pl/img/comenius.gif"/>
          <p:cNvPicPr/>
          <p:nvPr/>
        </p:nvPicPr>
        <p:blipFill>
          <a:blip r:embed="rId3"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4"/>
          </p:cNvPr>
          <p:cNvPicPr/>
          <p:nvPr/>
        </p:nvPicPr>
        <p:blipFill>
          <a:blip r:embed="rId5"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6"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7" cstate="print"/>
          <a:srcRect/>
          <a:stretch>
            <a:fillRect/>
          </a:stretch>
        </p:blipFill>
        <p:spPr bwMode="auto">
          <a:xfrm>
            <a:off x="5143504" y="0"/>
            <a:ext cx="158599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00034" y="1500174"/>
            <a:ext cx="7851648" cy="1143008"/>
          </a:xfrm>
        </p:spPr>
        <p:txBody>
          <a:bodyPr/>
          <a:lstStyle/>
          <a:p>
            <a:pPr algn="ctr"/>
            <a:r>
              <a:rPr lang="pl-PL" i="1" dirty="0" err="1" smtClean="0">
                <a:solidFill>
                  <a:srgbClr val="FFFF00"/>
                </a:solidFill>
              </a:rPr>
              <a:t>Reputation</a:t>
            </a:r>
            <a:r>
              <a:rPr lang="pl-PL" i="1" dirty="0" smtClean="0">
                <a:solidFill>
                  <a:srgbClr val="FFFF00"/>
                </a:solidFill>
              </a:rPr>
              <a:t> for </a:t>
            </a:r>
            <a:r>
              <a:rPr lang="pl-PL" i="1" dirty="0" err="1" smtClean="0">
                <a:solidFill>
                  <a:srgbClr val="FFFF00"/>
                </a:solidFill>
              </a:rPr>
              <a:t>cruelty</a:t>
            </a:r>
            <a:endParaRPr lang="pl-PL" i="1" dirty="0">
              <a:solidFill>
                <a:srgbClr val="FFFF00"/>
              </a:solidFill>
            </a:endParaRPr>
          </a:p>
        </p:txBody>
      </p:sp>
      <p:sp>
        <p:nvSpPr>
          <p:cNvPr id="3" name="Podtytuł 2"/>
          <p:cNvSpPr>
            <a:spLocks noGrp="1"/>
          </p:cNvSpPr>
          <p:nvPr>
            <p:ph type="subTitle" idx="1"/>
          </p:nvPr>
        </p:nvSpPr>
        <p:spPr>
          <a:xfrm>
            <a:off x="0" y="2357430"/>
            <a:ext cx="9144000" cy="2000240"/>
          </a:xfrm>
        </p:spPr>
        <p:txBody>
          <a:bodyPr>
            <a:normAutofit/>
          </a:bodyPr>
          <a:lstStyle/>
          <a:p>
            <a:pPr algn="just"/>
            <a:r>
              <a:rPr lang="en-US" dirty="0" smtClean="0"/>
              <a:t>After </a:t>
            </a:r>
            <a:r>
              <a:rPr lang="en-US" dirty="0" err="1" smtClean="0"/>
              <a:t>Vlad's</a:t>
            </a:r>
            <a:r>
              <a:rPr lang="en-US" dirty="0" smtClean="0"/>
              <a:t> death, his deeds were reported in popular pamphlets in</a:t>
            </a:r>
            <a:r>
              <a:rPr lang="pl-PL" dirty="0" smtClean="0"/>
              <a:t> Germany</a:t>
            </a:r>
            <a:r>
              <a:rPr lang="en-US" dirty="0" smtClean="0"/>
              <a:t>, reprinted from the 1480s until the 1560s, and to a lesser extent in</a:t>
            </a:r>
            <a:r>
              <a:rPr lang="pl-PL" dirty="0" smtClean="0"/>
              <a:t> </a:t>
            </a:r>
            <a:r>
              <a:rPr lang="pl-PL" dirty="0" err="1" smtClean="0"/>
              <a:t>Tsarist</a:t>
            </a:r>
            <a:r>
              <a:rPr lang="pl-PL" dirty="0" smtClean="0"/>
              <a:t> Russia</a:t>
            </a:r>
            <a:r>
              <a:rPr lang="en-US" dirty="0" smtClean="0"/>
              <a:t>. A typical German pamphlet from 1521 gives numerous examples of lurid incidents, such as the following: </a:t>
            </a:r>
            <a:endParaRPr lang="pl-PL" dirty="0" smtClean="0"/>
          </a:p>
          <a:p>
            <a:pPr algn="just"/>
            <a:endParaRPr lang="pl-PL" dirty="0" smtClean="0"/>
          </a:p>
          <a:p>
            <a:pPr algn="just"/>
            <a:endParaRPr lang="pl-PL" dirty="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0" y="1785926"/>
            <a:ext cx="9144000" cy="5072074"/>
          </a:xfrm>
        </p:spPr>
        <p:txBody>
          <a:bodyPr>
            <a:normAutofit/>
          </a:bodyPr>
          <a:lstStyle/>
          <a:p>
            <a:pPr algn="just"/>
            <a:r>
              <a:rPr lang="en-US" sz="2400" i="1" dirty="0" smtClean="0">
                <a:latin typeface="Times New Roman" pitchFamily="18" charset="0"/>
                <a:cs typeface="Times New Roman" pitchFamily="18" charset="0"/>
              </a:rPr>
              <a:t>He roasted children, whom he fed to their mothers. And (he) cut off the breasts of women, and forced their husbands to eat them. After that, he had them all impaled.</a:t>
            </a:r>
            <a:endParaRPr lang="pl-PL" sz="2400" i="1" dirty="0" smtClean="0">
              <a:latin typeface="Times New Roman" pitchFamily="18" charset="0"/>
              <a:cs typeface="Times New Roman" pitchFamily="18" charset="0"/>
            </a:endParaRPr>
          </a:p>
          <a:p>
            <a:pPr algn="just"/>
            <a:endParaRPr lang="pl-PL" sz="2400" i="1" dirty="0" smtClean="0">
              <a:latin typeface="Times New Roman" pitchFamily="18" charset="0"/>
              <a:cs typeface="Times New Roman" pitchFamily="18" charset="0"/>
            </a:endParaRPr>
          </a:p>
          <a:p>
            <a:pPr algn="just"/>
            <a:endParaRPr lang="pl-PL" sz="2400" dirty="0" smtClean="0">
              <a:latin typeface="Times New Roman" pitchFamily="18" charset="0"/>
              <a:cs typeface="Times New Roman" pitchFamily="18" charset="0"/>
            </a:endParaRPr>
          </a:p>
          <a:p>
            <a:pPr algn="just"/>
            <a:r>
              <a:rPr lang="en-US" sz="2400" dirty="0" err="1" smtClean="0">
                <a:latin typeface="Times New Roman" pitchFamily="18" charset="0"/>
                <a:cs typeface="Times New Roman" pitchFamily="18" charset="0"/>
              </a:rPr>
              <a:t>Vlad</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Ţepeş's</a:t>
            </a:r>
            <a:r>
              <a:rPr lang="en-US" sz="2400" dirty="0" smtClean="0">
                <a:latin typeface="Times New Roman" pitchFamily="18" charset="0"/>
                <a:cs typeface="Times New Roman" pitchFamily="18" charset="0"/>
              </a:rPr>
              <a:t> reputation was considerably darker in</a:t>
            </a:r>
            <a:r>
              <a:rPr lang="pl-PL" sz="2400" dirty="0" smtClean="0">
                <a:latin typeface="Times New Roman" pitchFamily="18" charset="0"/>
                <a:cs typeface="Times New Roman" pitchFamily="18" charset="0"/>
              </a:rPr>
              <a:t> Western Europe</a:t>
            </a:r>
            <a:r>
              <a:rPr lang="en-US" sz="2400" dirty="0" smtClean="0">
                <a:latin typeface="Times New Roman" pitchFamily="18" charset="0"/>
                <a:cs typeface="Times New Roman" pitchFamily="18" charset="0"/>
              </a:rPr>
              <a:t> than in</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Eastern</a:t>
            </a:r>
            <a:r>
              <a:rPr lang="pl-PL" sz="2400" dirty="0" smtClean="0">
                <a:latin typeface="Times New Roman" pitchFamily="18" charset="0"/>
                <a:cs typeface="Times New Roman" pitchFamily="18" charset="0"/>
              </a:rPr>
              <a:t> Europe</a:t>
            </a:r>
            <a:r>
              <a:rPr lang="en-US" sz="2400" dirty="0" smtClean="0">
                <a:latin typeface="Times New Roman" pitchFamily="18" charset="0"/>
                <a:cs typeface="Times New Roman" pitchFamily="18" charset="0"/>
              </a:rPr>
              <a:t> and Romania. In the West, </a:t>
            </a:r>
            <a:r>
              <a:rPr lang="en-US" sz="2400" dirty="0" err="1" smtClean="0">
                <a:latin typeface="Times New Roman" pitchFamily="18" charset="0"/>
                <a:cs typeface="Times New Roman" pitchFamily="18" charset="0"/>
              </a:rPr>
              <a:t>Vlad</a:t>
            </a:r>
            <a:r>
              <a:rPr lang="en-US" sz="2400" dirty="0" smtClean="0">
                <a:latin typeface="Times New Roman" pitchFamily="18" charset="0"/>
                <a:cs typeface="Times New Roman" pitchFamily="18" charset="0"/>
              </a:rPr>
              <a:t> III </a:t>
            </a:r>
            <a:r>
              <a:rPr lang="en-US" sz="2400" dirty="0" err="1" smtClean="0">
                <a:latin typeface="Times New Roman" pitchFamily="18" charset="0"/>
                <a:cs typeface="Times New Roman" pitchFamily="18" charset="0"/>
              </a:rPr>
              <a:t>Ţepeş</a:t>
            </a:r>
            <a:r>
              <a:rPr lang="en-US" sz="2400" dirty="0" smtClean="0">
                <a:latin typeface="Times New Roman" pitchFamily="18" charset="0"/>
                <a:cs typeface="Times New Roman" pitchFamily="18" charset="0"/>
              </a:rPr>
              <a:t> has been characterized as a tyrant who took</a:t>
            </a:r>
            <a:r>
              <a:rPr lang="pl-PL" sz="2400" dirty="0" smtClean="0">
                <a:latin typeface="Times New Roman" pitchFamily="18" charset="0"/>
                <a:cs typeface="Times New Roman" pitchFamily="18" charset="0"/>
              </a:rPr>
              <a:t> </a:t>
            </a:r>
            <a:r>
              <a:rPr lang="pl-PL" sz="2400" dirty="0" err="1" smtClean="0">
                <a:latin typeface="Times New Roman" pitchFamily="18" charset="0"/>
                <a:cs typeface="Times New Roman" pitchFamily="18" charset="0"/>
              </a:rPr>
              <a:t>sadistic</a:t>
            </a:r>
            <a:r>
              <a:rPr lang="en-US" sz="2400" dirty="0" smtClean="0">
                <a:latin typeface="Times New Roman" pitchFamily="18" charset="0"/>
                <a:cs typeface="Times New Roman" pitchFamily="18" charset="0"/>
              </a:rPr>
              <a:t> pleasure in torturing and killing his enemies.</a:t>
            </a:r>
            <a:r>
              <a:rPr lang="en-US" sz="2400" baseline="30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Estimates of the number of his victims range from 40,000 to 100,000.</a:t>
            </a:r>
            <a:r>
              <a:rPr lang="pl-PL" sz="2400" baseline="30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He also had whole villages and fortresses destroyed and burned to the ground.</a:t>
            </a:r>
            <a:endParaRPr lang="pl-PL" dirty="0"/>
          </a:p>
        </p:txBody>
      </p:sp>
      <p:pic>
        <p:nvPicPr>
          <p:cNvPr id="4" name="Obraz 3" descr="http://sosw-sieradz.webd.pl/img/comenius.gif"/>
          <p:cNvPicPr/>
          <p:nvPr/>
        </p:nvPicPr>
        <p:blipFill>
          <a:blip r:embed="rId2" cstate="print"/>
          <a:srcRect/>
          <a:stretch>
            <a:fillRect/>
          </a:stretch>
        </p:blipFill>
        <p:spPr bwMode="auto">
          <a:xfrm>
            <a:off x="0" y="0"/>
            <a:ext cx="1643074" cy="1000132"/>
          </a:xfrm>
          <a:prstGeom prst="rect">
            <a:avLst/>
          </a:prstGeom>
          <a:noFill/>
          <a:ln w="9525">
            <a:noFill/>
            <a:miter lim="800000"/>
            <a:headEnd/>
            <a:tailEnd/>
          </a:ln>
        </p:spPr>
      </p:pic>
      <p:pic>
        <p:nvPicPr>
          <p:cNvPr id="5" name="Obraz 4" descr="http://www.comenius.org.pl/sites/www.comenius.org.pl/themes/comenius/images/frse_logo.png">
            <a:hlinkClick r:id="rId3"/>
          </p:cNvPr>
          <p:cNvPicPr/>
          <p:nvPr/>
        </p:nvPicPr>
        <p:blipFill>
          <a:blip r:embed="rId4" cstate="print"/>
          <a:srcRect/>
          <a:stretch>
            <a:fillRect/>
          </a:stretch>
        </p:blipFill>
        <p:spPr bwMode="auto">
          <a:xfrm>
            <a:off x="2497131" y="285728"/>
            <a:ext cx="1574803" cy="714380"/>
          </a:xfrm>
          <a:prstGeom prst="rect">
            <a:avLst/>
          </a:prstGeom>
          <a:noFill/>
          <a:ln w="9525">
            <a:noFill/>
            <a:miter lim="800000"/>
            <a:headEnd/>
            <a:tailEnd/>
          </a:ln>
        </p:spPr>
      </p:pic>
      <p:pic>
        <p:nvPicPr>
          <p:cNvPr id="6" name="il_fi" descr="http://www.ekonomikzamosc.h2.pl/2011/moodle/pluginfile.php/85/block_html/content/logozse.jpg"/>
          <p:cNvPicPr/>
          <p:nvPr/>
        </p:nvPicPr>
        <p:blipFill>
          <a:blip r:embed="rId5" cstate="print"/>
          <a:srcRect/>
          <a:stretch>
            <a:fillRect/>
          </a:stretch>
        </p:blipFill>
        <p:spPr bwMode="auto">
          <a:xfrm>
            <a:off x="7929587" y="0"/>
            <a:ext cx="1214414" cy="1142984"/>
          </a:xfrm>
          <a:prstGeom prst="rect">
            <a:avLst/>
          </a:prstGeom>
          <a:noFill/>
          <a:ln w="9525">
            <a:noFill/>
            <a:miter lim="800000"/>
            <a:headEnd/>
            <a:tailEnd/>
          </a:ln>
        </p:spPr>
      </p:pic>
      <p:pic>
        <p:nvPicPr>
          <p:cNvPr id="7" name="Obraz 6" descr="H:\COMENIUS PLIKI\COMENIUS OFICJALNE\DZIENNIK PROJEKTU\2014 02\Winning Logo Comenius.jpg"/>
          <p:cNvPicPr/>
          <p:nvPr/>
        </p:nvPicPr>
        <p:blipFill>
          <a:blip r:embed="rId6" cstate="print"/>
          <a:srcRect/>
          <a:stretch>
            <a:fillRect/>
          </a:stretch>
        </p:blipFill>
        <p:spPr bwMode="auto">
          <a:xfrm>
            <a:off x="5143504" y="0"/>
            <a:ext cx="158599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zny">
  <a:themeElements>
    <a:clrScheme name="Techniczny">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zny">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zny">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875</TotalTime>
  <Words>812</Words>
  <Application>Microsoft Office PowerPoint</Application>
  <PresentationFormat>Pokaz na ekranie (4:3)</PresentationFormat>
  <Paragraphs>68</Paragraphs>
  <Slides>26</Slides>
  <Notes>0</Notes>
  <HiddenSlides>0</HiddenSlides>
  <MMClips>0</MMClips>
  <ScaleCrop>false</ScaleCrop>
  <HeadingPairs>
    <vt:vector size="4" baseType="variant">
      <vt:variant>
        <vt:lpstr>Motyw</vt:lpstr>
      </vt:variant>
      <vt:variant>
        <vt:i4>1</vt:i4>
      </vt:variant>
      <vt:variant>
        <vt:lpstr>Tytuły slajdów</vt:lpstr>
      </vt:variant>
      <vt:variant>
        <vt:i4>26</vt:i4>
      </vt:variant>
    </vt:vector>
  </HeadingPairs>
  <TitlesOfParts>
    <vt:vector size="27" baseType="lpstr">
      <vt:lpstr>Techniczny</vt:lpstr>
      <vt:lpstr>Was he really dracula? Reading practice for the students of the zsp NO 1 in zamość</vt:lpstr>
      <vt:lpstr>introduction</vt:lpstr>
      <vt:lpstr>introduction</vt:lpstr>
      <vt:lpstr>WAS HE REAlly dracula? </vt:lpstr>
      <vt:lpstr>EXERCISE 1. What do you know about Dracula? Who was he?</vt:lpstr>
      <vt:lpstr>Now read the following text: </vt:lpstr>
      <vt:lpstr>Slajd 7</vt:lpstr>
      <vt:lpstr>Reputation for cruelty</vt:lpstr>
      <vt:lpstr>Slajd 9</vt:lpstr>
      <vt:lpstr>Slajd 10</vt:lpstr>
      <vt:lpstr>Romanian attitude towards vlad tepes</vt:lpstr>
      <vt:lpstr>Slajd 12</vt:lpstr>
      <vt:lpstr>Slajd 13</vt:lpstr>
      <vt:lpstr>Exercise 2. Find the synonyms of the following words and phrases in the first two paragraphs of the text.</vt:lpstr>
      <vt:lpstr>Exercise 3. Are the following sentences true [T] or false [F]?</vt:lpstr>
      <vt:lpstr>Exercise 4. What is your opinion about Vlad Tepes? Was he a positive or a negative character? Why do you think so?</vt:lpstr>
      <vt:lpstr>Polish students’ works on vlad tepes / dracula character…</vt:lpstr>
      <vt:lpstr>Vlad tepes’s / dracula’s sketches</vt:lpstr>
      <vt:lpstr>Vlad tepes’s / dracula’s sketches</vt:lpstr>
      <vt:lpstr>Vlad tepes’s / dracula’s sketches</vt:lpstr>
      <vt:lpstr>Vlad tepes’s / dracula’s sketches</vt:lpstr>
      <vt:lpstr>Vlad tepes’s / dracula’s sketches</vt:lpstr>
      <vt:lpstr>Vlad tepes’s / dracula’s sketches</vt:lpstr>
      <vt:lpstr>Vlad tepes’s / dracula’s sketches</vt:lpstr>
      <vt:lpstr>Vlad tepes’s / dracula’s sketches</vt:lpstr>
      <vt:lpstr>THANK YOU FOR THE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he really dracula?</dc:title>
  <dc:creator>JULIA</dc:creator>
  <cp:lastModifiedBy>Mariusz Szczuchniak</cp:lastModifiedBy>
  <cp:revision>10</cp:revision>
  <dcterms:created xsi:type="dcterms:W3CDTF">2015-05-15T13:28:33Z</dcterms:created>
  <dcterms:modified xsi:type="dcterms:W3CDTF">2015-05-19T04:35:08Z</dcterms:modified>
</cp:coreProperties>
</file>