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85800" y="1143000"/>
            <a:ext cx="7772400" cy="4572000"/>
            <a:chOff x="1371600" y="1143000"/>
            <a:chExt cx="7772400" cy="5715000"/>
          </a:xfrm>
          <a:effectLst>
            <a:reflection blurRad="6350" stA="50000" endA="300" endPos="15500" dist="50800" dir="5400000" sy="-100000" algn="bl" rotWithShape="0"/>
          </a:effectLst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1"/>
            <a:ext cx="6400800" cy="192405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9737"/>
            <a:ext cx="6400800" cy="1522862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 algn="ctr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  <a:defRPr sz="20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2286000" y="3794763"/>
            <a:ext cx="45720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143000"/>
            <a:ext cx="7772400" cy="5715000"/>
            <a:chOff x="1371600" y="1143000"/>
            <a:chExt cx="7772400" cy="5715000"/>
          </a:xfrm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828801"/>
            <a:ext cx="6553200" cy="45447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81600" y="6574536"/>
            <a:ext cx="2133600" cy="274320"/>
          </a:xfrm>
        </p:spPr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74536"/>
            <a:ext cx="289560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836676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940146" y="3428206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9296" y="152400"/>
            <a:ext cx="734704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1143000"/>
            <a:ext cx="7772400" cy="2743200"/>
            <a:chOff x="0" y="1143000"/>
            <a:chExt cx="7772400" cy="2743200"/>
          </a:xfrm>
        </p:grpSpPr>
        <p:sp>
          <p:nvSpPr>
            <p:cNvPr id="9" name="Rectangle 8"/>
            <p:cNvSpPr/>
            <p:nvPr/>
          </p:nvSpPr>
          <p:spPr>
            <a:xfrm>
              <a:off x="0" y="1143000"/>
              <a:ext cx="7772400" cy="2743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1371600"/>
              <a:ext cx="7543800" cy="2286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1600200"/>
              <a:ext cx="7315200" cy="1828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00200"/>
            <a:ext cx="68580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 cap="none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756848"/>
            <a:ext cx="6858000" cy="640080"/>
          </a:xfr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>
              <a:buNone/>
              <a:defRPr sz="16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0" y="6574536"/>
            <a:ext cx="2133600" cy="274320"/>
          </a:xfrm>
        </p:spPr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574536"/>
            <a:ext cx="289560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536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6288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6288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2103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92103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2071048" y="2548267"/>
            <a:ext cx="64008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/>
          <p:nvPr/>
        </p:nvGrpSpPr>
        <p:grpSpPr>
          <a:xfrm>
            <a:off x="0" y="0"/>
            <a:ext cx="9144000" cy="6400800"/>
            <a:chOff x="0" y="457200"/>
            <a:chExt cx="9144000" cy="64008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1" name="Rectangle 10"/>
            <p:cNvSpPr/>
            <p:nvPr/>
          </p:nvSpPr>
          <p:spPr>
            <a:xfrm>
              <a:off x="0" y="457200"/>
              <a:ext cx="9144000" cy="6400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" y="685800"/>
              <a:ext cx="8686800" cy="6172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" y="914400"/>
              <a:ext cx="8229600" cy="5943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6858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144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430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9" name="Rectangle 8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28800"/>
            <a:ext cx="4926013" cy="4343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3600"/>
            <a:ext cx="1371600" cy="38862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 rot="5400000">
            <a:off x="3268981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1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94678"/>
            <a:ext cx="7315200" cy="77877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5400000">
            <a:off x="3268980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0800000">
            <a:off x="0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3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5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"/>
            <a:ext cx="7315200" cy="77724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304" y="1828800"/>
            <a:ext cx="4928616" cy="4562856"/>
          </a:xfrm>
          <a:effectLst>
            <a:reflection blurRad="6350" stA="50000" endA="300" endPos="6000" dist="50800" dir="5400000" sy="-100000" algn="bl" rotWithShape="0"/>
            <a:softEdge rad="317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0552"/>
            <a:ext cx="1371600" cy="3886200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57150" prstMaterial="metal">
              <a:bevelT w="25400" h="12700" prst="softRound"/>
            </a:sp3d>
          </a:bodyPr>
          <a:lstStyle>
            <a:lvl1pPr marL="0" indent="0">
              <a:buNone/>
              <a:defRPr sz="1400" b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/>
          <p:nvPr/>
        </p:nvGrpSpPr>
        <p:grpSpPr>
          <a:xfrm>
            <a:off x="1371600" y="1143000"/>
            <a:ext cx="7772400" cy="5715000"/>
            <a:chOff x="1371600" y="1143000"/>
            <a:chExt cx="7772400" cy="5715000"/>
          </a:xfrm>
        </p:grpSpPr>
        <p:sp>
          <p:nvSpPr>
            <p:cNvPr id="11" name="Rectangle 10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1828800"/>
            <a:ext cx="6400800" cy="454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8240" y="6574536"/>
            <a:ext cx="365760" cy="274320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E55C8CD-38B5-4DB5-92C1-830D404155D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2667000" y="3429000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>
          <a:xfrm>
            <a:off x="6553200" y="6574536"/>
            <a:ext cx="2133600" cy="27432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631D6E-64C2-4E2B-9162-248DD34C86D8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1828800" y="6574536"/>
            <a:ext cx="2895600" cy="2743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16200000">
            <a:off x="-2660177" y="3005919"/>
            <a:ext cx="6248400" cy="8461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>
              <a:lumMod val="75000"/>
              <a:lumOff val="25000"/>
            </a:schemeClr>
          </a:solidFill>
          <a:effectLst>
            <a:innerShdw blurRad="63500">
              <a:srgbClr val="F1F1F1"/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20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100000"/>
        <a:buFont typeface="Wingdings" pitchFamily="2" charset="2"/>
        <a:buChar char="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3pPr>
      <a:lvl4pPr marL="1377950" indent="-3540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100000"/>
        <a:buFont typeface="Wingdings" pitchFamily="2" charset="2"/>
        <a:buChar char="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5pPr>
      <a:lvl6pPr marL="205740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100000"/>
        <a:buFont typeface="Wingdings" pitchFamily="2" charset="2"/>
        <a:buChar char="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6pPr>
      <a:lvl7pPr marL="240665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7pPr>
      <a:lvl8pPr marL="274320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"/>
        <a:defRPr sz="1800" b="0" kern="1200" baseline="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8pPr>
      <a:lvl9pPr marL="3092450" indent="-34925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" pitchFamily="2" charset="2"/>
        <a:buChar char=""/>
        <a:defRPr sz="1800" b="0" kern="1200" baseline="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Reading List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Yordan</a:t>
            </a:r>
            <a:r>
              <a:rPr lang="en-US" sz="3200" dirty="0" smtClean="0"/>
              <a:t> </a:t>
            </a:r>
            <a:r>
              <a:rPr lang="en-US" sz="3200" dirty="0" err="1" smtClean="0"/>
              <a:t>Radichkov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endParaRPr lang="bg-BG" b="1" kern="0" dirty="0" smtClean="0">
              <a:solidFill>
                <a:srgbClr val="365F91"/>
              </a:solidFill>
              <a:ea typeface="Times New Roman"/>
            </a:endParaRPr>
          </a:p>
          <a:p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 descr="logo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643050"/>
            <a:ext cx="6270625" cy="1439863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89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1" i="0" u="none" strike="noStrike" cap="none" normalizeH="0" baseline="0" smtClean="0">
              <a:ln>
                <a:noFill/>
              </a:ln>
              <a:solidFill>
                <a:srgbClr val="365F91"/>
              </a:solidFill>
              <a:effectLst/>
              <a:latin typeface="Cambr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214546" y="3714752"/>
            <a:ext cx="6000792" cy="1969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“If Colours were gray”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“The Shadow of the Donkey”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Children’s 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8860" y="2357430"/>
            <a:ext cx="4657740" cy="3386150"/>
          </a:xfrm>
        </p:spPr>
        <p:txBody>
          <a:bodyPr/>
          <a:lstStyle/>
          <a:p>
            <a:pPr>
              <a:buNone/>
            </a:pPr>
            <a:r>
              <a:rPr lang="en-GB" sz="3600" dirty="0" smtClean="0"/>
              <a:t>“We the Sparrows”</a:t>
            </a:r>
            <a:endParaRPr lang="en-US" sz="3600" dirty="0" smtClean="0"/>
          </a:p>
          <a:p>
            <a:endParaRPr lang="en-GB" sz="3600" dirty="0" smtClean="0"/>
          </a:p>
          <a:p>
            <a:pPr>
              <a:buNone/>
            </a:pPr>
            <a:r>
              <a:rPr lang="en-GB" sz="3600" dirty="0" smtClean="0"/>
              <a:t>“</a:t>
            </a:r>
            <a:r>
              <a:rPr lang="en-GB" sz="3600" dirty="0" smtClean="0"/>
              <a:t>Little Frog Tales”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32" y="1643050"/>
            <a:ext cx="6400800" cy="45447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sz="3000" dirty="0" smtClean="0"/>
              <a:t>“</a:t>
            </a:r>
            <a:r>
              <a:rPr lang="en-GB" sz="3000" dirty="0" err="1" smtClean="0"/>
              <a:t>Verbyud</a:t>
            </a:r>
            <a:r>
              <a:rPr lang="en-GB" sz="3000" dirty="0" smtClean="0"/>
              <a:t>” </a:t>
            </a:r>
            <a:endParaRPr lang="en-GB" sz="3000" dirty="0" smtClean="0"/>
          </a:p>
          <a:p>
            <a:pPr>
              <a:buNone/>
            </a:pPr>
            <a:r>
              <a:rPr lang="en-GB" sz="3000" dirty="0" smtClean="0"/>
              <a:t>from </a:t>
            </a:r>
            <a:r>
              <a:rPr lang="en-GB" sz="3000" dirty="0" smtClean="0"/>
              <a:t>the book “Fierce Mood”, 1965</a:t>
            </a:r>
            <a:endParaRPr lang="en-US" sz="3000" dirty="0" smtClean="0"/>
          </a:p>
          <a:p>
            <a:pPr>
              <a:buNone/>
            </a:pPr>
            <a:r>
              <a:rPr lang="en-GB" sz="3000" dirty="0" smtClean="0"/>
              <a:t>“Scorching Noon”</a:t>
            </a:r>
            <a:endParaRPr lang="en-US" sz="3000" dirty="0" smtClean="0"/>
          </a:p>
          <a:p>
            <a:pPr>
              <a:buNone/>
            </a:pPr>
            <a:r>
              <a:rPr lang="en-GB" sz="3000" dirty="0" smtClean="0"/>
              <a:t>“Fire of Snakes”</a:t>
            </a:r>
            <a:endParaRPr lang="en-US" sz="3000" dirty="0" smtClean="0"/>
          </a:p>
          <a:p>
            <a:pPr>
              <a:buNone/>
            </a:pPr>
            <a:r>
              <a:rPr lang="en-GB" sz="3000" dirty="0" smtClean="0"/>
              <a:t>“The Gentle Spiral”</a:t>
            </a:r>
            <a:endParaRPr lang="en-US" sz="3000" dirty="0" smtClean="0"/>
          </a:p>
          <a:p>
            <a:pPr>
              <a:buNone/>
            </a:pPr>
            <a:r>
              <a:rPr lang="en-GB" sz="3000" dirty="0" smtClean="0"/>
              <a:t>“The Rosehip Bush”</a:t>
            </a:r>
            <a:endParaRPr lang="en-US" sz="3000" dirty="0" smtClean="0"/>
          </a:p>
          <a:p>
            <a:pPr>
              <a:buNone/>
            </a:pPr>
            <a:r>
              <a:rPr lang="en-GB" sz="3000" dirty="0" smtClean="0"/>
              <a:t>“</a:t>
            </a:r>
            <a:r>
              <a:rPr lang="en-GB" sz="3000" dirty="0" err="1" smtClean="0"/>
              <a:t>Matryoshki</a:t>
            </a:r>
            <a:r>
              <a:rPr lang="en-GB" sz="3000" dirty="0" smtClean="0"/>
              <a:t>” </a:t>
            </a:r>
            <a:endParaRPr lang="en-GB" sz="3000" dirty="0" smtClean="0"/>
          </a:p>
          <a:p>
            <a:pPr>
              <a:buNone/>
            </a:pPr>
            <a:r>
              <a:rPr lang="en-GB" sz="3000" dirty="0" smtClean="0"/>
              <a:t>from </a:t>
            </a:r>
            <a:r>
              <a:rPr lang="en-GB" sz="3000" dirty="0" smtClean="0"/>
              <a:t>the book “Grasshopper”</a:t>
            </a:r>
            <a:endParaRPr lang="en-US" sz="3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Novellas and Plays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“</a:t>
            </a:r>
            <a:r>
              <a:rPr lang="en-GB" sz="2800" dirty="0" smtClean="0"/>
              <a:t>Mad Grass”</a:t>
            </a:r>
            <a:endParaRPr lang="en-US" sz="2800" dirty="0" smtClean="0"/>
          </a:p>
          <a:p>
            <a:pPr>
              <a:buNone/>
            </a:pPr>
            <a:r>
              <a:rPr lang="en-GB" sz="2800" dirty="0" smtClean="0"/>
              <a:t>“The Bombay”</a:t>
            </a:r>
            <a:endParaRPr lang="en-US" sz="2800" dirty="0" smtClean="0"/>
          </a:p>
          <a:p>
            <a:pPr>
              <a:buNone/>
            </a:pPr>
            <a:endParaRPr lang="en-GB" sz="2800" b="1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GB" sz="2800" dirty="0" smtClean="0"/>
              <a:t>“Bustle” 1964</a:t>
            </a:r>
            <a:endParaRPr lang="en-US" sz="2800" dirty="0" smtClean="0"/>
          </a:p>
          <a:p>
            <a:pPr>
              <a:buNone/>
            </a:pPr>
            <a:r>
              <a:rPr lang="en-GB" sz="2800" dirty="0" smtClean="0"/>
              <a:t>“</a:t>
            </a:r>
            <a:r>
              <a:rPr lang="en-GB" sz="2800" dirty="0" err="1" smtClean="0"/>
              <a:t>Lazarnitsa</a:t>
            </a:r>
            <a:r>
              <a:rPr lang="en-GB" sz="2800" dirty="0" smtClean="0"/>
              <a:t>” 1979</a:t>
            </a:r>
            <a:endParaRPr lang="en-US" sz="2800" dirty="0" smtClean="0"/>
          </a:p>
          <a:p>
            <a:pPr>
              <a:buNone/>
            </a:pPr>
            <a:r>
              <a:rPr lang="en-GB" sz="2800" dirty="0" smtClean="0"/>
              <a:t>“An Attempt at Flying” 1979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Vladimir </a:t>
            </a:r>
            <a:r>
              <a:rPr lang="en-GB" sz="2400" dirty="0" err="1" smtClean="0"/>
              <a:t>Yanev</a:t>
            </a:r>
            <a:r>
              <a:rPr lang="en-GB" sz="2400" dirty="0" smtClean="0"/>
              <a:t> “</a:t>
            </a:r>
            <a:r>
              <a:rPr lang="en-GB" sz="2400" dirty="0" err="1" smtClean="0"/>
              <a:t>Yordan</a:t>
            </a:r>
            <a:r>
              <a:rPr lang="en-GB" sz="2400" dirty="0" smtClean="0"/>
              <a:t> </a:t>
            </a:r>
            <a:r>
              <a:rPr lang="en-GB" sz="2400" dirty="0" err="1" smtClean="0"/>
              <a:t>Radichkov</a:t>
            </a:r>
            <a:r>
              <a:rPr lang="en-GB" sz="2400" dirty="0" smtClean="0"/>
              <a:t>”</a:t>
            </a:r>
          </a:p>
          <a:p>
            <a:endParaRPr lang="en-US" sz="2400" dirty="0" smtClean="0"/>
          </a:p>
          <a:p>
            <a:r>
              <a:rPr lang="en-GB" sz="2400" dirty="0" err="1" smtClean="0"/>
              <a:t>Svetlozar</a:t>
            </a:r>
            <a:r>
              <a:rPr lang="en-GB" sz="2400" dirty="0" smtClean="0"/>
              <a:t> </a:t>
            </a:r>
            <a:r>
              <a:rPr lang="en-GB" sz="2400" dirty="0" err="1" smtClean="0"/>
              <a:t>Igov</a:t>
            </a:r>
            <a:r>
              <a:rPr lang="en-GB" sz="2400" dirty="0" smtClean="0"/>
              <a:t> “</a:t>
            </a:r>
            <a:r>
              <a:rPr lang="en-GB" sz="2400" dirty="0" err="1" smtClean="0"/>
              <a:t>Yordan</a:t>
            </a:r>
            <a:r>
              <a:rPr lang="en-GB" sz="2400" dirty="0" smtClean="0"/>
              <a:t> </a:t>
            </a:r>
            <a:r>
              <a:rPr lang="en-GB" sz="2400" dirty="0" err="1" smtClean="0"/>
              <a:t>Radichkov</a:t>
            </a:r>
            <a:r>
              <a:rPr lang="en-GB" sz="2400" dirty="0" smtClean="0"/>
              <a:t> : Attempt at a Portrait</a:t>
            </a:r>
            <a:r>
              <a:rPr lang="en-GB" sz="2400" dirty="0" smtClean="0"/>
              <a:t>”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GB" sz="2400" dirty="0" smtClean="0"/>
              <a:t>Mari </a:t>
            </a:r>
            <a:r>
              <a:rPr lang="en-GB" sz="2400" dirty="0" err="1" smtClean="0"/>
              <a:t>Vrina-Nikolov</a:t>
            </a:r>
            <a:r>
              <a:rPr lang="en-GB" sz="2400" dirty="0" smtClean="0"/>
              <a:t> “</a:t>
            </a:r>
            <a:r>
              <a:rPr lang="en-GB" sz="2400" dirty="0" err="1" smtClean="0"/>
              <a:t>Yordan</a:t>
            </a:r>
            <a:r>
              <a:rPr lang="en-GB" sz="2400" dirty="0" smtClean="0"/>
              <a:t> </a:t>
            </a:r>
            <a:r>
              <a:rPr lang="en-GB" sz="2400" dirty="0" err="1" smtClean="0"/>
              <a:t>Radichkov</a:t>
            </a:r>
            <a:r>
              <a:rPr lang="en-GB" sz="2400" dirty="0" smtClean="0"/>
              <a:t>:  In search of the lost magic”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Chapters from Don Quixote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1670" y="1571612"/>
            <a:ext cx="6400800" cy="4544704"/>
          </a:xfrm>
        </p:spPr>
        <p:txBody>
          <a:bodyPr>
            <a:normAutofit lnSpcReduction="10000"/>
          </a:bodyPr>
          <a:lstStyle/>
          <a:p>
            <a:pPr lvl="0"/>
            <a:r>
              <a:rPr lang="en-GB" b="1" u="sng" dirty="0" smtClean="0"/>
              <a:t>Chapter 5</a:t>
            </a:r>
            <a:r>
              <a:rPr lang="en-GB" dirty="0" smtClean="0"/>
              <a:t> about the fun conversation between </a:t>
            </a:r>
            <a:r>
              <a:rPr lang="en-GB" dirty="0" err="1" smtClean="0"/>
              <a:t>Sancho</a:t>
            </a:r>
            <a:r>
              <a:rPr lang="en-GB" dirty="0" smtClean="0"/>
              <a:t> </a:t>
            </a:r>
            <a:r>
              <a:rPr lang="en-GB" dirty="0" err="1" smtClean="0"/>
              <a:t>Panza</a:t>
            </a:r>
            <a:r>
              <a:rPr lang="en-GB" dirty="0" smtClean="0"/>
              <a:t> and his wife Teresa </a:t>
            </a:r>
            <a:r>
              <a:rPr lang="en-GB" dirty="0" err="1" smtClean="0"/>
              <a:t>Panza</a:t>
            </a:r>
            <a:r>
              <a:rPr lang="en-GB" dirty="0" smtClean="0"/>
              <a:t> as well as other moments that deserve to be read once more.</a:t>
            </a:r>
            <a:endParaRPr lang="en-US" dirty="0" smtClean="0"/>
          </a:p>
          <a:p>
            <a:pPr lvl="0"/>
            <a:r>
              <a:rPr lang="en-GB" b="1" u="sng" dirty="0" smtClean="0"/>
              <a:t>Chapter 10</a:t>
            </a:r>
            <a:r>
              <a:rPr lang="en-GB" dirty="0" smtClean="0"/>
              <a:t> which talks about how </a:t>
            </a:r>
            <a:r>
              <a:rPr lang="en-GB" dirty="0" err="1" smtClean="0"/>
              <a:t>Sancho</a:t>
            </a:r>
            <a:r>
              <a:rPr lang="en-GB" dirty="0" smtClean="0"/>
              <a:t> enamours senora </a:t>
            </a:r>
            <a:r>
              <a:rPr lang="en-GB" dirty="0" err="1" smtClean="0"/>
              <a:t>Dulcinea</a:t>
            </a:r>
            <a:r>
              <a:rPr lang="en-GB" dirty="0" smtClean="0"/>
              <a:t>  and other episodes that are as much funny as they are true.</a:t>
            </a:r>
            <a:endParaRPr lang="en-US" dirty="0" smtClean="0"/>
          </a:p>
          <a:p>
            <a:pPr lvl="0"/>
            <a:r>
              <a:rPr lang="en-GB" b="1" u="sng" dirty="0" smtClean="0"/>
              <a:t>Chapter 42</a:t>
            </a:r>
            <a:r>
              <a:rPr lang="en-GB" dirty="0" smtClean="0"/>
              <a:t> where Don Quixote gives </a:t>
            </a:r>
            <a:r>
              <a:rPr lang="en-GB" dirty="0" err="1" smtClean="0"/>
              <a:t>Sancho</a:t>
            </a:r>
            <a:r>
              <a:rPr lang="en-GB" dirty="0" smtClean="0"/>
              <a:t> his advice before </a:t>
            </a:r>
            <a:r>
              <a:rPr lang="en-GB" dirty="0" err="1" smtClean="0"/>
              <a:t>Sancho</a:t>
            </a:r>
            <a:r>
              <a:rPr lang="en-GB" dirty="0" smtClean="0"/>
              <a:t> leaves to become the governor of an island, and some other well thought out things</a:t>
            </a:r>
            <a:endParaRPr lang="en-US" dirty="0" smtClean="0"/>
          </a:p>
          <a:p>
            <a:r>
              <a:rPr lang="en-GB" b="1" u="sng" dirty="0" smtClean="0"/>
              <a:t>Chapter 74</a:t>
            </a:r>
            <a:r>
              <a:rPr lang="en-GB" dirty="0" smtClean="0"/>
              <a:t> where Don Quixote falls ill, the parts about his will and his death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finity">
  <a:themeElements>
    <a:clrScheme name="Infinity">
      <a:dk1>
        <a:sysClr val="windowText" lastClr="000000"/>
      </a:dk1>
      <a:lt1>
        <a:sysClr val="window" lastClr="FFFFFF"/>
      </a:lt1>
      <a:dk2>
        <a:srgbClr val="EABB00"/>
      </a:dk2>
      <a:lt2>
        <a:srgbClr val="DEF2FA"/>
      </a:lt2>
      <a:accent1>
        <a:srgbClr val="983DB1"/>
      </a:accent1>
      <a:accent2>
        <a:srgbClr val="47D147"/>
      </a:accent2>
      <a:accent3>
        <a:srgbClr val="CC0053"/>
      </a:accent3>
      <a:accent4>
        <a:srgbClr val="EA950D"/>
      </a:accent4>
      <a:accent5>
        <a:srgbClr val="C800C8"/>
      </a:accent5>
      <a:accent6>
        <a:srgbClr val="6161FF"/>
      </a:accent6>
      <a:hlink>
        <a:srgbClr val="755D00"/>
      </a:hlink>
      <a:folHlink>
        <a:srgbClr val="31AEE0"/>
      </a:folHlink>
    </a:clrScheme>
    <a:fontScheme name="Infinity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finity">
      <a:fillStyleLst>
        <a:solidFill>
          <a:schemeClr val="phClr">
            <a:shade val="95000"/>
            <a:satMod val="115000"/>
          </a:schemeClr>
        </a:solidFill>
        <a:gradFill rotWithShape="1">
          <a:gsLst>
            <a:gs pos="0">
              <a:schemeClr val="phClr">
                <a:tint val="90000"/>
                <a:alpha val="50000"/>
                <a:satMod val="150000"/>
              </a:schemeClr>
            </a:gs>
            <a:gs pos="35000">
              <a:schemeClr val="phClr">
                <a:tint val="100000"/>
                <a:alpha val="80000"/>
                <a:satMod val="130000"/>
              </a:schemeClr>
            </a:gs>
            <a:gs pos="100000">
              <a:schemeClr val="phClr">
                <a:tint val="100000"/>
                <a:shade val="90000"/>
                <a:alpha val="95000"/>
                <a:satMod val="11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1000"/>
                <a:alpha val="90000"/>
                <a:satMod val="130000"/>
              </a:schemeClr>
            </a:gs>
            <a:gs pos="50000">
              <a:schemeClr val="phClr">
                <a:shade val="93000"/>
                <a:alpha val="70000"/>
                <a:satMod val="130000"/>
              </a:schemeClr>
            </a:gs>
            <a:gs pos="75000">
              <a:schemeClr val="phClr">
                <a:shade val="94000"/>
                <a:alpha val="50000"/>
                <a:satMod val="135000"/>
              </a:schemeClr>
            </a:gs>
            <a:gs pos="100000">
              <a:schemeClr val="phClr">
                <a:shade val="94000"/>
                <a:alpha val="50000"/>
                <a:satMod val="135000"/>
              </a:schemeClr>
            </a:gs>
          </a:gsLst>
          <a:lin ang="0" scaled="0"/>
        </a:gradFill>
      </a:fillStyleLst>
      <a:lnStyleLst>
        <a:ln w="19050" cap="flat" cmpd="sng" algn="ctr">
          <a:solidFill>
            <a:schemeClr val="phClr">
              <a:shade val="95000"/>
            </a:schemeClr>
          </a:solidFill>
          <a:prstDash val="solid"/>
        </a:ln>
        <a:ln w="31750" cap="flat" cmpd="sng" algn="ctr">
          <a:solidFill>
            <a:schemeClr val="phClr">
              <a:shade val="95000"/>
              <a:satMod val="110000"/>
            </a:schemeClr>
          </a:solidFill>
          <a:prstDash val="solid"/>
        </a:ln>
        <a:ln w="57150" cap="flat" cmpd="dbl" algn="ctr">
          <a:solidFill>
            <a:schemeClr val="phClr">
              <a:shade val="95000"/>
              <a:satMod val="130000"/>
            </a:schemeClr>
          </a:solidFill>
          <a:prstDash val="solid"/>
        </a:ln>
      </a:lnStyleLst>
      <a:effectStyleLst>
        <a:effectStyle>
          <a:effectLst>
            <a:outerShdw blurRad="63500" dist="25400" dir="5400000" sx="101000" sy="101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dir="5400000" sx="101000" sy="101000" algn="ctr" rotWithShape="0">
              <a:srgbClr val="000000">
                <a:alpha val="50000"/>
              </a:srgbClr>
            </a:outerShdw>
            <a:reflection blurRad="12700" stA="26000" endPos="15000" dist="19050" dir="5400000" sy="-100000" rotWithShape="0"/>
          </a:effectLst>
        </a:effectStyle>
        <a:effectStyle>
          <a:effectLst>
            <a:innerShdw blurRad="101600" dist="12700">
              <a:srgbClr val="000000">
                <a:alpha val="35000"/>
              </a:srgbClr>
            </a:innerShdw>
            <a:reflection blurRad="12700" stA="26000" endPos="25000" dist="1905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381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250000"/>
              </a:schemeClr>
            </a:gs>
            <a:gs pos="40000">
              <a:schemeClr val="phClr">
                <a:tint val="90000"/>
                <a:shade val="80000"/>
                <a:satMod val="200000"/>
              </a:schemeClr>
            </a:gs>
            <a:gs pos="100000">
              <a:schemeClr val="phClr">
                <a:shade val="20000"/>
                <a:satMod val="17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Infinity</Template>
  <TotalTime>45</TotalTime>
  <Words>224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Infinity</vt:lpstr>
      <vt:lpstr>Reading List</vt:lpstr>
      <vt:lpstr>Tales</vt:lpstr>
      <vt:lpstr>Children’s Books</vt:lpstr>
      <vt:lpstr>Stories</vt:lpstr>
      <vt:lpstr>Novellas and Plays</vt:lpstr>
      <vt:lpstr>Criticism</vt:lpstr>
      <vt:lpstr>Chapters from Don Quixote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List</dc:title>
  <dc:creator>Radka</dc:creator>
  <cp:lastModifiedBy>Radka</cp:lastModifiedBy>
  <cp:revision>3</cp:revision>
  <dcterms:created xsi:type="dcterms:W3CDTF">2015-05-23T18:15:06Z</dcterms:created>
  <dcterms:modified xsi:type="dcterms:W3CDTF">2015-05-23T19:00:21Z</dcterms:modified>
</cp:coreProperties>
</file>