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56" r:id="rId3"/>
    <p:sldId id="257" r:id="rId4"/>
    <p:sldId id="280" r:id="rId5"/>
    <p:sldId id="258" r:id="rId6"/>
    <p:sldId id="281" r:id="rId7"/>
    <p:sldId id="282" r:id="rId8"/>
    <p:sldId id="284" r:id="rId9"/>
    <p:sldId id="290" r:id="rId10"/>
    <p:sldId id="291" r:id="rId11"/>
    <p:sldId id="294" r:id="rId12"/>
    <p:sldId id="261" r:id="rId13"/>
    <p:sldId id="297" r:id="rId14"/>
    <p:sldId id="259" r:id="rId15"/>
    <p:sldId id="266" r:id="rId16"/>
    <p:sldId id="278" r:id="rId17"/>
    <p:sldId id="292" r:id="rId18"/>
    <p:sldId id="302" r:id="rId19"/>
    <p:sldId id="303" r:id="rId20"/>
    <p:sldId id="298" r:id="rId21"/>
    <p:sldId id="301" r:id="rId22"/>
    <p:sldId id="319" r:id="rId23"/>
    <p:sldId id="305" r:id="rId24"/>
    <p:sldId id="306" r:id="rId25"/>
    <p:sldId id="307" r:id="rId26"/>
    <p:sldId id="309" r:id="rId27"/>
    <p:sldId id="312" r:id="rId28"/>
    <p:sldId id="311" r:id="rId29"/>
    <p:sldId id="304" r:id="rId30"/>
    <p:sldId id="317" r:id="rId31"/>
    <p:sldId id="314" r:id="rId32"/>
    <p:sldId id="316" r:id="rId33"/>
    <p:sldId id="318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4296" y="-1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1D9B5-2B87-4BC2-97C5-8A226A0A20E3}" type="datetimeFigureOut">
              <a:rPr lang="en-US" smtClean="0"/>
              <a:t>26/04/15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30BD-36EB-4F04-BCD1-F01C0A0A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30BD-36EB-4F04-BCD1-F01C0A0A9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8EA5-4335-4DE4-A993-BFCD04575BEB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2F0-BF99-453F-A795-D5F2B5F7F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5" Type="http://schemas.openxmlformats.org/officeDocument/2006/relationships/image" Target="../media/image24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.wikipedia.org/wiki/Nastratin_Hoge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29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imgres?imgurl=http://www.worldheritage.org/imagesquare/Anton_Pann_-_Bazul_teoretic,_title_page.png&amp;imgrefurl=http://www.worldheritage.org/articles/Anton_Pann&amp;h=360&amp;w=360&amp;tbnid=k6iG41GON6lybM:&amp;zoom=1&amp;docid=96V-QcHHUFYZdM&amp;itg=1&amp;hl=en&amp;ei=aXLWVOz_LM7-aK6GgaAI&amp;tbm=isch&amp;ved=0CEEQMyg5MDk4ZA" TargetMode="External"/><Relationship Id="rId3" Type="http://schemas.openxmlformats.org/officeDocument/2006/relationships/image" Target="../media/image32.jpeg"/><Relationship Id="rId4" Type="http://schemas.openxmlformats.org/officeDocument/2006/relationships/hyperlink" Target="http://www.google.ro/imgres?imgurl=http://www.worldheritage.org/imagesquare/Erotokrit.jpg&amp;imgrefurl=http://www.worldheritage.org/articles/Anton_Pann&amp;h=360&amp;w=360&amp;tbnid=AVrw9OJRZ2F1nM:&amp;zoom=1&amp;docid=96V-QcHHUFYZdM&amp;itg=1&amp;hl=en&amp;ei=aXLWVOz_LM7-aK6GgaAI&amp;tbm=isch&amp;ved=0CEIQMyg6MDo4ZA" TargetMode="External"/><Relationship Id="rId5" Type="http://schemas.openxmlformats.org/officeDocument/2006/relationships/image" Target="../media/image33.jpeg"/><Relationship Id="rId6" Type="http://schemas.openxmlformats.org/officeDocument/2006/relationships/hyperlink" Target="http://www.google.ro/imgres?imgurl=http://ecx.images-amazon.com/images/I/51ncRbYqXtL.jpg&amp;imgrefurl=http://www.quickiwiki.com/ro/Nastratin_Hogea&amp;h=500&amp;w=349&amp;tbnid=AXYa0Fhv7-qtIM:&amp;zoom=1&amp;docid=cOkLZcE1JKqfEM&amp;itg=1&amp;hl=en&amp;ei=aXLWVOz_LM7-aK6GgaAI&amp;tbm=isch&amp;ved=0CD8QMyg3MDc4ZA" TargetMode="External"/><Relationship Id="rId7" Type="http://schemas.openxmlformats.org/officeDocument/2006/relationships/image" Target="../media/image34.jpeg"/><Relationship Id="rId8" Type="http://schemas.openxmlformats.org/officeDocument/2006/relationships/hyperlink" Target="http://www.google.ro/imgres?imgurl=http://www.worldheritage.org/imagefull/Erotokrit.jpg&amp;imgrefurl=http://www.worldheritage.org/articles/Anton_Pann&amp;h=869&amp;w=555&amp;tbnid=LnCxCi3AqSkakM:&amp;zoom=1&amp;docid=96V-QcHHUFYZdM&amp;itg=1&amp;hl=en&amp;ei=aXLWVOz_LM7-aK6GgaAI&amp;tbm=isch&amp;ved=0CEAQMyg4MDg4ZA" TargetMode="External"/><Relationship Id="rId9" Type="http://schemas.openxmlformats.org/officeDocument/2006/relationships/image" Target="../media/image35.png"/><Relationship Id="rId10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6" Type="http://schemas.openxmlformats.org/officeDocument/2006/relationships/image" Target="../media/image7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ro/url?sa=i&amp;rct=j&amp;q=&amp;esrc=s&amp;source=images&amp;cd=&amp;cad=rja&amp;uact=8&amp;ved=0CAcQjRw&amp;url=http://khmertube.khmerelite.ws/index.php/view/kD1-WmY_gDw&amp;searchsub=nastratin&amp;ei=ykfVVJrAK8i3Ubm2g8gG&amp;bvm=bv.85464276,d.d24&amp;psig=AFQjCNGHVvSSdYTF3KTTEVS3tfG-EJ-3JA&amp;ust=14233499112925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	LESILE</a:t>
            </a:r>
            <a:r>
              <a:rPr lang="en-US" b="1" dirty="0" smtClean="0">
                <a:solidFill>
                  <a:srgbClr val="FF0000"/>
                </a:solidFill>
              </a:rPr>
              <a:t> SECONDARY SCHOOL-DOLJ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COMENIUS MULTILATERAL PROJECT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“DEMOCRATIC VALUES AND LINGVISTIC DIVERSITY’’</a:t>
            </a:r>
          </a:p>
          <a:p>
            <a:pPr marL="0" indent="0" algn="ctr">
              <a:buNone/>
            </a:pPr>
            <a:r>
              <a:rPr lang="en-US" sz="4400" b="1" dirty="0" smtClean="0"/>
              <a:t>13-PM-210-DJ-ES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READING PLAN</a:t>
            </a:r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960249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4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59832" y="260648"/>
            <a:ext cx="563731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People from Turkey are very familiar with </a:t>
            </a:r>
            <a:r>
              <a:rPr lang="en-US" sz="2800" b="1" dirty="0" err="1" smtClean="0"/>
              <a:t>Nasreddin’s</a:t>
            </a:r>
            <a:r>
              <a:rPr lang="en-US" sz="2800" b="1" dirty="0" smtClean="0"/>
              <a:t> jokes and stories.</a:t>
            </a:r>
          </a:p>
          <a:p>
            <a:pPr marL="0" indent="0">
              <a:buNone/>
            </a:pPr>
            <a:r>
              <a:rPr lang="en-US" sz="2800" b="1" dirty="0" smtClean="0"/>
              <a:t>From their childhood</a:t>
            </a:r>
            <a:r>
              <a:rPr lang="ro-RO" sz="2800" b="1" dirty="0" smtClean="0"/>
              <a:t>people heard this jokes all the time.</a:t>
            </a:r>
          </a:p>
          <a:p>
            <a:pPr marL="0" indent="0">
              <a:buNone/>
            </a:pPr>
            <a:r>
              <a:rPr lang="ro-RO" sz="2800" b="1" dirty="0" smtClean="0"/>
              <a:t>The</a:t>
            </a:r>
            <a:r>
              <a:rPr lang="en-US" sz="2800" b="1" dirty="0" smtClean="0"/>
              <a:t>y</a:t>
            </a:r>
            <a:r>
              <a:rPr lang="ro-RO" sz="2800" b="1" dirty="0" smtClean="0"/>
              <a:t> are part of the turkish</a:t>
            </a:r>
            <a:r>
              <a:rPr lang="en-US" sz="2800" b="1" dirty="0" smtClean="0"/>
              <a:t>’ </a:t>
            </a:r>
            <a:r>
              <a:rPr lang="ro-RO" sz="2800" b="1" dirty="0" smtClean="0"/>
              <a:t>culture.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It all started with a man called </a:t>
            </a:r>
            <a:r>
              <a:rPr lang="en-US" sz="2800" b="1" dirty="0" err="1" smtClean="0">
                <a:solidFill>
                  <a:srgbClr val="00B0F0"/>
                </a:solidFill>
              </a:rPr>
              <a:t>Nasreddin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Hodja</a:t>
            </a:r>
            <a:r>
              <a:rPr lang="en-US" sz="2800" b="1" dirty="0" smtClean="0">
                <a:solidFill>
                  <a:srgbClr val="00B0F0"/>
                </a:solidFill>
              </a:rPr>
              <a:t>, who lived in the centre on Turkey.</a:t>
            </a:r>
          </a:p>
          <a:p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/>
              <a:t>His jokes were part of his every day life and were accepted by the audience of his time.</a:t>
            </a:r>
          </a:p>
        </p:txBody>
      </p:sp>
      <p:pic>
        <p:nvPicPr>
          <p:cNvPr id="4" name="Imagine 3" descr="E:\DCIM\101MSDCF\DSC07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6698" y="2146387"/>
            <a:ext cx="5611280" cy="283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01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reason why his jokes are still alive?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en-US" b="1" dirty="0" smtClean="0"/>
              <a:t>Turkish citizens and each institution of the </a:t>
            </a:r>
            <a:r>
              <a:rPr lang="en-US" b="1" dirty="0" err="1" smtClean="0"/>
              <a:t>turkish</a:t>
            </a:r>
            <a:r>
              <a:rPr lang="en-US" b="1" dirty="0" smtClean="0"/>
              <a:t> society received a critic or a remark from his part.</a:t>
            </a:r>
          </a:p>
          <a:p>
            <a:r>
              <a:rPr lang="en-US" b="1" dirty="0" smtClean="0"/>
              <a:t>He didn’t spare with his satire the state, religion culture or customs.</a:t>
            </a:r>
          </a:p>
          <a:p>
            <a:r>
              <a:rPr lang="en-US" b="1" dirty="0" smtClean="0"/>
              <a:t>He saw the human element in each aspect of everyday life and used his </a:t>
            </a:r>
            <a:r>
              <a:rPr lang="en-US" b="1" dirty="0" err="1" smtClean="0"/>
              <a:t>inteligence</a:t>
            </a:r>
            <a:r>
              <a:rPr lang="en-US" b="1" dirty="0" smtClean="0"/>
              <a:t> to make the world </a:t>
            </a:r>
            <a:r>
              <a:rPr lang="en-US" b="1" dirty="0" err="1" smtClean="0"/>
              <a:t>counscious</a:t>
            </a:r>
            <a:r>
              <a:rPr lang="en-US" b="1" dirty="0" smtClean="0"/>
              <a:t> of the true reality.</a:t>
            </a:r>
          </a:p>
        </p:txBody>
      </p:sp>
      <p:pic>
        <p:nvPicPr>
          <p:cNvPr id="5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5" y="14285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55576" y="332657"/>
            <a:ext cx="7931224" cy="36724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tradition identifies the </a:t>
            </a:r>
            <a:r>
              <a:rPr lang="en-US" b="1" dirty="0" err="1" smtClean="0"/>
              <a:t>literar</a:t>
            </a:r>
            <a:r>
              <a:rPr lang="en-US" b="1" dirty="0" smtClean="0"/>
              <a:t> character with a real person.</a:t>
            </a:r>
          </a:p>
          <a:p>
            <a:r>
              <a:rPr lang="en-US" b="1" dirty="0" err="1" smtClean="0"/>
              <a:t>Nasreddin</a:t>
            </a:r>
            <a:r>
              <a:rPr lang="en-US" b="1" dirty="0" smtClean="0"/>
              <a:t> is a satirical figure of the Middle Ages.</a:t>
            </a:r>
          </a:p>
          <a:p>
            <a:r>
              <a:rPr lang="en-US" b="1" dirty="0" smtClean="0"/>
              <a:t>He was a scholar and a philosopher who supported common people against the rich people.</a:t>
            </a:r>
          </a:p>
          <a:p>
            <a:r>
              <a:rPr lang="en-US" b="1" dirty="0" smtClean="0"/>
              <a:t>He is well known for his funny stories.</a:t>
            </a:r>
          </a:p>
          <a:p>
            <a:endParaRPr lang="en-US" dirty="0"/>
          </a:p>
        </p:txBody>
      </p:sp>
      <p:pic>
        <p:nvPicPr>
          <p:cNvPr id="4" name="Imagine 3" descr="E:\DCIM\101MSDCF\DSC078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56166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40"/>
            <a:ext cx="1080120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97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131840" y="476672"/>
            <a:ext cx="5554960" cy="564949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Over generations, new stories were added, others were modified, and the character and his stories were spread to other regions. </a:t>
            </a:r>
          </a:p>
          <a:p>
            <a:r>
              <a:rPr lang="en-US" sz="3600" b="1" dirty="0" smtClean="0"/>
              <a:t>The themes of the stories have become part of the folklore of many countries and express the collective imagination of many cultures.</a:t>
            </a:r>
            <a:endParaRPr lang="ro-RO" sz="3600" b="1" dirty="0" smtClean="0"/>
          </a:p>
        </p:txBody>
      </p:sp>
      <p:pic>
        <p:nvPicPr>
          <p:cNvPr id="5" name="Imagine 4" descr="E:\DCIM\101MSDCF\DSC078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6810" y="1913034"/>
            <a:ext cx="5227534" cy="29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87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22216" y="404664"/>
            <a:ext cx="5864583" cy="61206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We find </a:t>
            </a:r>
            <a:r>
              <a:rPr lang="en-US" b="1" dirty="0" err="1" smtClean="0"/>
              <a:t>Nasreddin</a:t>
            </a:r>
            <a:r>
              <a:rPr lang="en-US" b="1" dirty="0" smtClean="0"/>
              <a:t>, as a literary character, everywhere in the Balkans:</a:t>
            </a:r>
          </a:p>
          <a:p>
            <a:r>
              <a:rPr lang="en-US" b="1" dirty="0" smtClean="0"/>
              <a:t>    -in it is called Turkish </a:t>
            </a:r>
            <a:r>
              <a:rPr lang="en-US" b="1" dirty="0" err="1" smtClean="0"/>
              <a:t>Nasreddin</a:t>
            </a:r>
            <a:r>
              <a:rPr lang="en-US" b="1" dirty="0" smtClean="0"/>
              <a:t> </a:t>
            </a:r>
            <a:r>
              <a:rPr lang="en-US" b="1" dirty="0" err="1" smtClean="0"/>
              <a:t>Hoca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    -in Bosnian - </a:t>
            </a:r>
            <a:r>
              <a:rPr lang="en-US" b="1" dirty="0" err="1" smtClean="0"/>
              <a:t>Nasrudin</a:t>
            </a:r>
            <a:r>
              <a:rPr lang="en-US" b="1" dirty="0" smtClean="0"/>
              <a:t> </a:t>
            </a:r>
            <a:r>
              <a:rPr lang="en-US" b="1" dirty="0" err="1" smtClean="0"/>
              <a:t>Hodzic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    - In Arabic and Persian his  name translates as Faith’s Victory,</a:t>
            </a:r>
          </a:p>
          <a:p>
            <a:r>
              <a:rPr lang="en-US" b="1" dirty="0" smtClean="0"/>
              <a:t>   -in Albanian becomes </a:t>
            </a:r>
            <a:r>
              <a:rPr lang="en-US" b="1" dirty="0" err="1" smtClean="0"/>
              <a:t>Nostradin</a:t>
            </a:r>
            <a:r>
              <a:rPr lang="en-US" b="1" dirty="0" smtClean="0"/>
              <a:t> </a:t>
            </a:r>
            <a:r>
              <a:rPr lang="en-US" b="1" dirty="0" err="1" smtClean="0"/>
              <a:t>Hoxha</a:t>
            </a:r>
            <a:r>
              <a:rPr lang="en-US" b="1" dirty="0" smtClean="0"/>
              <a:t> or only </a:t>
            </a:r>
            <a:r>
              <a:rPr lang="en-US" b="1" dirty="0" err="1" smtClean="0"/>
              <a:t>Nostradini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   -in Azerbaijani culture, we find him as </a:t>
            </a:r>
            <a:r>
              <a:rPr lang="en-US" b="1" dirty="0" err="1" smtClean="0"/>
              <a:t>Molla</a:t>
            </a:r>
            <a:r>
              <a:rPr lang="en-US" b="1" dirty="0" smtClean="0"/>
              <a:t> </a:t>
            </a:r>
            <a:r>
              <a:rPr lang="en-US" b="1" dirty="0" err="1" smtClean="0"/>
              <a:t>Nəsrəddin</a:t>
            </a:r>
            <a:endParaRPr lang="en-US" b="1" dirty="0" smtClean="0"/>
          </a:p>
          <a:p>
            <a:r>
              <a:rPr lang="en-US" b="1" dirty="0" smtClean="0"/>
              <a:t>  - The Uzbeks know him as </a:t>
            </a:r>
            <a:r>
              <a:rPr lang="en-US" b="1" dirty="0" err="1" smtClean="0"/>
              <a:t>Nasriddin</a:t>
            </a:r>
            <a:r>
              <a:rPr lang="en-US" b="1" dirty="0" smtClean="0"/>
              <a:t> </a:t>
            </a:r>
            <a:r>
              <a:rPr lang="en-US" b="1" dirty="0" err="1" smtClean="0"/>
              <a:t>Afandi</a:t>
            </a:r>
            <a:r>
              <a:rPr lang="en-US" b="1" dirty="0" smtClean="0"/>
              <a:t> or only </a:t>
            </a:r>
            <a:r>
              <a:rPr lang="en-US" b="1" dirty="0" err="1" smtClean="0"/>
              <a:t>Afandi</a:t>
            </a:r>
            <a:endParaRPr lang="en-US" b="1" dirty="0"/>
          </a:p>
        </p:txBody>
      </p:sp>
      <p:pic>
        <p:nvPicPr>
          <p:cNvPr id="4" name="Picture 4" descr="C:\Users\Nonica\Desktop\Poveste traditionala CALATORIA\FOTO PT POVESTEA TRADITIONAL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874012"/>
            <a:ext cx="27930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785794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82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03848" y="445938"/>
            <a:ext cx="5338936" cy="6007398"/>
          </a:xfrm>
        </p:spPr>
        <p:txBody>
          <a:bodyPr>
            <a:normAutofit/>
          </a:bodyPr>
          <a:lstStyle/>
          <a:p>
            <a:r>
              <a:rPr lang="en-US" b="1" dirty="0" smtClean="0"/>
              <a:t>In Romanian literature we find </a:t>
            </a:r>
            <a:r>
              <a:rPr lang="en-US" b="1" dirty="0" err="1" smtClean="0"/>
              <a:t>Nasreddin</a:t>
            </a:r>
            <a:r>
              <a:rPr lang="en-US" b="1" dirty="0" smtClean="0"/>
              <a:t> in his folkloric shape at:</a:t>
            </a:r>
            <a:endParaRPr lang="ro-RO" b="1" dirty="0" smtClean="0"/>
          </a:p>
          <a:p>
            <a:r>
              <a:rPr lang="en-US" b="1" dirty="0" smtClean="0"/>
              <a:t>Anton </a:t>
            </a:r>
            <a:r>
              <a:rPr lang="en-US" b="1" dirty="0" err="1"/>
              <a:t>Pann</a:t>
            </a:r>
            <a:r>
              <a:rPr lang="en-US" b="1" dirty="0"/>
              <a:t> </a:t>
            </a:r>
            <a:r>
              <a:rPr lang="ro-RO" b="1" dirty="0" smtClean="0"/>
              <a:t> </a:t>
            </a:r>
            <a:r>
              <a:rPr lang="en-US" b="1" dirty="0" err="1" smtClean="0"/>
              <a:t>i</a:t>
            </a:r>
            <a:r>
              <a:rPr lang="ro-RO" b="1" dirty="0" smtClean="0"/>
              <a:t>n </a:t>
            </a:r>
            <a:r>
              <a:rPr lang="en-US" b="1" dirty="0" smtClean="0"/>
              <a:t>"</a:t>
            </a:r>
            <a:r>
              <a:rPr lang="en-US" b="1" i="1" dirty="0" err="1" smtClean="0"/>
              <a:t>Năzdrăvăniile</a:t>
            </a:r>
            <a:r>
              <a:rPr lang="en-US" b="1" i="1" dirty="0" smtClean="0"/>
              <a:t> </a:t>
            </a:r>
            <a:r>
              <a:rPr lang="en-US" b="1" i="1" dirty="0" err="1"/>
              <a:t>lui</a:t>
            </a:r>
            <a:r>
              <a:rPr lang="en-US" b="1" i="1" dirty="0"/>
              <a:t> </a:t>
            </a:r>
            <a:r>
              <a:rPr lang="en-US" b="1" i="1" dirty="0" err="1"/>
              <a:t>Nastratin</a:t>
            </a:r>
            <a:r>
              <a:rPr lang="en-US" b="1" i="1" dirty="0"/>
              <a:t> </a:t>
            </a:r>
            <a:r>
              <a:rPr lang="en-US" b="1" i="1" dirty="0" err="1"/>
              <a:t>Hogea</a:t>
            </a:r>
            <a:r>
              <a:rPr lang="en-US" b="1" dirty="0" smtClean="0"/>
              <a:t>", </a:t>
            </a:r>
            <a:endParaRPr lang="ro-RO" b="1" dirty="0" smtClean="0"/>
          </a:p>
          <a:p>
            <a:r>
              <a:rPr lang="en-US" b="1" dirty="0" smtClean="0"/>
              <a:t>and Ion </a:t>
            </a:r>
            <a:r>
              <a:rPr lang="en-US" b="1" dirty="0" err="1"/>
              <a:t>Barbu</a:t>
            </a:r>
            <a:r>
              <a:rPr lang="en-US" b="1" dirty="0"/>
              <a:t> </a:t>
            </a:r>
            <a:r>
              <a:rPr lang="ro-RO" b="1" dirty="0" smtClean="0"/>
              <a:t> </a:t>
            </a:r>
            <a:r>
              <a:rPr lang="en-US" b="1" dirty="0" err="1" smtClean="0"/>
              <a:t>i</a:t>
            </a:r>
            <a:r>
              <a:rPr lang="ro-RO" b="1" dirty="0" smtClean="0"/>
              <a:t>n </a:t>
            </a:r>
            <a:r>
              <a:rPr lang="en-US" b="1" dirty="0" smtClean="0"/>
              <a:t>"</a:t>
            </a:r>
            <a:r>
              <a:rPr lang="en-US" b="1" i="1" dirty="0" err="1" smtClean="0"/>
              <a:t>Nastratin</a:t>
            </a:r>
            <a:r>
              <a:rPr lang="en-US" b="1" i="1" dirty="0" smtClean="0"/>
              <a:t> </a:t>
            </a:r>
            <a:r>
              <a:rPr lang="en-US" b="1" i="1" dirty="0" err="1"/>
              <a:t>Hogea</a:t>
            </a:r>
            <a:r>
              <a:rPr lang="en-US" b="1" i="1" dirty="0"/>
              <a:t> la </a:t>
            </a:r>
            <a:r>
              <a:rPr lang="en-US" b="1" i="1" dirty="0" err="1"/>
              <a:t>Isarlâk</a:t>
            </a:r>
            <a:r>
              <a:rPr lang="en-US" b="1" dirty="0" smtClean="0"/>
              <a:t>"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WFBQXGRsXGBgYGB8YGxkaHB0aGBwdGBwYHyggGholGxwcIjEhJS0rLi4uHCAzODMsNygtLisBCgoKDg0OGxAQGzckICQ2LzQ3LCwtNCwsLC80LCw0LC80LCwsLCwsLCwsLCwsLCwsLCwsLCwsLywsLCwsLCwsLP/AABEIAQgAvwMBIgACEQEDEQH/xAAbAAACAgMBAAAAAAAAAAAAAAAEBQMGAAECB//EAEoQAAECAwQHBAQLBwIFBQAAAAECEQADIQQSMUEFBlFhcYHwIpGhsRMywdEHQlJUYnJzk7Lh8RQWIyQlNZJTYzREgoOiFTNDs8L/xAAaAQADAQEBAQAAAAAAAAAAAAACAwQBAAUG/8QAMxEAAQQABAMGBgEFAQEAAAAAAQACAxEEEiExE0FRIjJhcYGRFKGxwdHwUgUjQuHxYiT/2gAMAwEAAhEDEQA/ALzqfqtY51hs02bZpUyYuUla1rQFKUpQcqUTUkmrw4/cvR/zOR92I1qF/bbH9gjyh/GLkg/cvR/zOz/dj3Rn7l6P+ZyPuxD6MjlyRfuVo/5nI+7EZ+5Wj/mcj7sQ5tVoTLQpazdSkFSjsAxgTROm5FpClSVhYSWNCGJrmI2is5Wgf3L0f8zkfdiBrZqhYAKWOQP+2mDZGs1nmTZkmXMBmIKgpLEeqbpZ8WOyE1s1ts59J2z/AAyAvsqo5uhqVq8NZGSdUtzjsEutOrNjDtZpQ4IHugFerll+byv8RHc7W6zH45/wMZatPSUJSpSj2wFAAEljg4y5x6DGsrkgOfoupWrVlP8Ay8r/ABEHStVrHnZpP+AiHROm5U57hqmpBDFutkF6H0/JtBUJai6cQQxbaN3v3wL2t5BAXOC7TqpYvmsn/Ae6JDqpYfmkj7sR1oXTkq0oKpT3QbpcXS7BXtiDTOssqzKSmYFlSheFxINHIzIrSJ8nglW8upSDVSw/NJH3YiVOqVh+aSPuxA2htZJNpUUy7wUKlK03Szs9HdvdGaM1vkTp3oUXr3aZRAuqu/JN4k4PhlAlngiGcHXkijqjYfmkj/ARLK1RsHzSR92IC0nrXJkT0yV3wTdN5hdAU4Dl3y2RKdZkJtSLMyytQe9S6KKVUu79k943xnD0VDLKZDUvR/zOR92I3+5ej/mcj7sQJoDXKTaJ65DKQtJIF5mVdLG6xxzalIO1b1kRbDOCEKR6JQSbzVe9gx+jCSwhOorj9ytH/M5H3YjP3L0f8zkfdiH0ZALEh/crR/zOR92Iqnwn6v2Wy6PmTrPIlyZqVIurlpuKDqALKFQ4JHOPSYpHwy/2qd9aX+NMcuTjUL+22P7CX5CH8INQv7bY/sEfhh/HLVqMjRMRrW0aAhc6lTvhV0r6OzJkp9aca/VQyj3m6O+KnqtpWXJtxTJJ9DNSlFQ3bAcZ/KvN9aPQdKaOkzJqZq0XpiGuqc0YkhhhidnlCzS1glTlJUtIUpPqlyGq9CDFsTQRSSZxVLz1cuZ+02mdKLLkzlrYYkFan8Msw8F6rTRMm2hSgDfZRBqHcnOmMWiXYZctS1pSApZJUa9okkl+ZeILPo+XLJKEBJOLdbYsZFRBQPnBBCr1hlJNvmC6LrGjUwTllGpikS9IEzWCW7BOA7IA5etzixS7GhKzMCRfNHGOXXdG7XZUTABMQFbHGHCDyJfHF+FUq5Y1hWkFqlEXLpJKcGuAHce3CzRcuZLQbTLxlruqG1BAJ5beRyi62WyolhkICQcQAz+2JLNZUIBCUpSDiAGfKsYYuq34gdOiVfB6tpCx/ud/ZTEGtylftlmuG6rshJORvsD3tFgs0hEtwhISCXoGrhHcyShSgpSEqUlmJAJDFwxMDw9KQcYcQvpV61WNdkE61TJoXOWChN0XQCtg/EAZZDfCBC1SUWeYmVMQqWq8VkMFuXSAfqht7x6FNlpWGWlKwMlBx3GJFpSoXVJCk7CHFN2EYY0bcRW4tU7T8tNptssP2ZkpJBG8LI5YUgbQi5g0hITN9eXel7aBC2rnQ47Gi9S7JLBBCEAigN0OBu2YwVLsqLwVdTeHxmrwfrxhbmgJrJxVLzqwaOmTJlqmySROs8z0iQM+1McD6XZcbWIzi5fBOg/zKjisoUW33z7Ystgs6ElwlIfFgz8SMYcWeWkeqAH2ACJJX6UnCTMpoyMjIlRLIpHwy/2qd9aX+NMXeKR8Mv8Aap31pf40xy5ONQv7dY/sJflD4wh1C/t1j+wR5CHxjlyjmKaAp87fEtqm49dZQqtU2HxstSSO1Si2afuzJiCn1cC9Cpnbc9YBt2lDdQU0UoXiHFABtOMFzrMglTiq2Kt5HOjboFNmQC90GgAetBhjFAw8+oDhr8tfLorm4jANLTkNjfmD2fPTXX05XQhtNsISFJYhQoKuScg0RqtCwUhk3lBRNSwbCOv2VFGGFMTTx6eOTKQRkQN+D84o4c55jlz9+XP5IBLgQAMpO+pGuxy/51ppfXw5xHSBN2gBJIOJw2NjGKthMsqNCSyWLPv3RMkIo12mGFBGhLQ+Ad355xnBxH89xXyGv1/dERxGB0qI6G/Sya36UOfPzUSLYq5eobpZWJo+IaJk2z1zS4kM4xJxy6rG0JTWgrj+cSJQhrrJbFqN1nG8OUUM42+eoH2vxCW6bCOJPDOp9gaJ57iiG+B12Q0i3EIW7FSQCKkhmG+JJNvJUlJABrepucNXAwQUoUcEkkNkXGzfE0uSk1YEig3d2HCFiKYV29vnrf0RvxOEOY8I2b9Dlr2uz4eiBkW1RErDtkg8tmyJrFbLyCVFN5yAMPDGCUypYALIASaYBjm2yMVJlINQhJ5A8s4Fge2i59/8H3BWSSYaQENiI6UPFxr2IHohNG21a7pURWjMke294QbNthTOQlwEkEl928xi5cqWxIlo2EgDrCMnz5YYqUmuBJHgeso4NIZlL9RWv71XSSQvlzsjOUggADnrVdSPsi5ukigqDgC44J2131jjRusEwmzhRH8QLvUbDBtkcotUspc3CnbRvdHZQkspLGjpwPdyzhZgLj3v2x/z1RCeJra4eu1nrlI97IcfJWROkRG06UDxU51oI629GB/27fDfgwpmvV6RbknrrOKf8MM4HRc4A/Gl/jTHErSNawm+Ei03tHzB9JHgsQmTDZRaaCrvqF/bbH9jL8odTVtCXUP+22P7BHkIaTz5eMStXPNBAWldOq49d8K56uuuuMM56XhBM0iFLKAkkhQSTeSHO1iXPKK43tZVqdsMkt5Bdb+CD0vJKgAB8YPlTAwvKJgKyzlgkHbvqca/rDRNsStZQAaOxOCmoW5wtVpAKIF01LYinKDdwHODy+ient08V6MBxUcZi4QIGpveib688uo8OoQ6JakuCzKGRz5xzJRWoo1Xb2cM47m2ihLHFvOIvTOSNkHHDh8zQHeQ87PTwKZLicXleXMAvcjqKF776tW0S6KDBy7c4yVLIILAsngx30rEKZx3dcol9M1Y0R4YjO0938+S18+MByObfE5X4V103tS2eQoEEgF/WriDx2QRZ7MxX2Q5Ju+PdA0u10BYYt7oLVart2j3iBjGMiw4bmBsD7iunr5oJp8a52QtALtNP/JvrWm3louJejlH0fxboNRkXJDbawz0PZFICrwDlZNOHhwgVNvZYSpLB2ckim0Fm5PBiLbN9L6L0aL12898+rh8nGmEJHAjdbSbGnPpXTwXTuxs0ZY9oAIzbgaZi4myep+iDm6EmKlKSD2ism64usXrg7wTP0XMvTSlKFiZgSap8DThuiZWmFhCpolj0SVXT22UagOAzYkZxzbNPFK1pCUkJus5LqvAFgwIGOcSkwt/fP8A2qGn+ovdWUHfp1ZY0N2CG++uiiOiVoKFJIW0v0ZcsQdqSQfKIJmiZrS3ukpKyWN3FmYhONKmHc3SFwm8lmliYQ9XoG8cYiXb1XpIUlN2aKFJqlg9doq3fBf2ttf0j7pbZsbo7KOfro6+fQnZK59gmKSlJIABcuSsnZiA43Psiax2WZKQQSGfstsO2JJduvTLtLinCCMS20PniIX/APq8xd1LJ7SilmIoN5LbKQ9kkLXB4J6fTl7JckWMkjdEWgAdr6m79CDZ02XVsmElzAZXGImrWSwoFNQb+NIZSNGv17Y9COZkjbCgmgfhzlful8tZ674Wa7zHsMwfSQf/ACHXfFwlaMHXVYrPwiWa7Yph3o/EICZwMbvIoWPsq/ajf22yfYI8oZzOuus4VajH+m2T7BHlDObOAjxeMxp1Ka5jnbBQTYT/ALEhPpCCXWXejg19V8MYLtdpTtHXXWS51LPYr7PyjWYzDk9o7eC0QYhjSWjQ7oZGjZKSkXwlSHIdRJYYulqBtjQunosqaemWsAuyU0fa5Ig212MkEZH1jmrjsSNkJ7TYiOHuiATZ3GjQ5AAfhei2eUbuJPn5/k+64n2yzA9mXNUXdlLCRjsAJrWALTago9iXddmAUVcg+fvjiemp3Yn2Dr8rfqToBv5iaK//ABpOX0iGxYht1c4OR7Ym5iT7rTiJOv7p+B7IO1avTEyitYHpCb91NEgYlIHyhj4ZQiVWPUNJTGlkgOaBPEkAeJ6wig6w6O9FMJHqqJI+ic0+0bmij+j4sPuGTnt+PuFNiHyGpQdR+/6QssDixfntgyWkFnyLiudNm/lC2WqDbOuPoxFGG1QpRSYiVzsxcb+l/RNrJYUGrZ3mcs4zYUy2Q4k2ZF8TG7V269cMWbDnCmxTOsocyVdd2+JZI2VbQPRJdiJrpzj035dFpWh5BN4oxN4hzdJ2lLsTEszR8olZKAStgqpq2GdG3ROgxLdiPK0ckfxM5/zOnifD8D2CgOj5bhQSPVuVJPZ2MYjXouUMEAUIzLA0LF6Y5QaKb43eHPoRmUdF3Hl/kfcpevR8u4kXB2fV3EYb4BVo1DNcDO+GB21z3w7XWFNq0jLTQdo7sBzzjeKyMdpE12IkNMcT6n96qBOiZbvcS7u7DHGGCENA6bUoh/RqA4FvKsSCe+II74ScfALr5BMdhsTJWc35m6Uoiq/Cgj+nzD9KX+IRahMJwHCKp8KBfR8zH1kfiETN/qJe7Jl3TfgcozXsjdVtKhFhswY0lJGWzeYltOnvonmR7IrOhJyhZZNP/jT3ARIm+tQCQCSdm3CJnxWTa9yKOANBJ+aaSbaucsIQip395i52GwplSwnvJzJ2xDoDQ4s6O0xmEdo+wQeXKq0SK8Tv2R5mIcCaGyixEwecrNvqoZ9lB6xit6Ys7Pl1sizLtAcjp9ndAKrJ6ZVfUGO/cPbCYnlpsqYbqtaC0B6Q31B5aSwGLnaah0h3O2LxLlsMnzLM5Zn8I4siUgKuhu0QeI7PcwAiYwySV0rtVpKEtSQQQcPcX8IWaZsgnIKTQ7dh+Ke+nAwfa1QmmW1iRs7j11nDo2uBDm7hPY2xqqUzKKS4ILF8Qx49NHE2ao7QNgGVDswxxhzrFZwWnJ23V8WoTxHlCiWvrrhHtHFSTNBcfRMjw8bdQprEVp9W8H7jxyhz+1TqdpqYClcMfGAbNUOkh8WiVVodQvUiVz3p/DjJsgH0Vh0bbVMy69bc47maQU5wHW+EiQRVJeJpducMrpoWZJarMfdD8NCTmygpqjSChm8bnW45KLwrWpqggikDzbTy8ITb9rTeBFuG/JGWi1FWJfjEmi9FemZSvU8+EQaDsvplEq9RLONp2eEWM21KQwHIQqaYt7Ld1JPKG9hoXU6UAlhQBmakIrahVQCRV6EvlDhVrB48eMCzAC/f117YRCS06qRuir8xCip3IZmYnMDZ3wm16Qv9hmFSlGqBUuPWHXKLmLOPPrr9EHwlygNGzfrS/wAQj0YpLc0Uid3SoNFyQmw2dSqD0STybroxbtVtEejSJq0tMI7I+SnLm3uhNYLFf0XZCP8ARlk8Lp9rRmr1tnJK0GYbiU3g9bodqPlnFU7HuZ2EQ7TaCukyYNrAZYP17oUaS0n8UGmf5Rlh0qtaQqhBcVoaEgu28RKm2BYIuILUOYcVw4HDfHkOheDZatEZCB0eVTTndFCc65cfIbYsEkC6LtBuhfoiQllNS7MOGHqty9Ywp1n1o/Z1+hkJSuccXwS9QGzUcWcMKnGOMJe6ggfQU+t+tCbEgBIC5q3KU5AYFSmqz98eZW3Wy2TFXjPWnYEG4OQTBOlbNNtEwLnLBUQzuKCpAYNRyaww0NoqVKRaVLTfmej/AIQq4JTOCtwcZnBso9KKOKFlkWUoSgmmrnVbWqcqYJc5ZmJNAVVI3vid8WPSK28qCPO9XEEz0t8mZ+BXtj0zSVn93thkzGteKVkJtuqr9rtxQhQYKCwUEEniDTMGEPpNnXd08N9KyqB3Zx5GFxkp3wbC1qpjhc8aFcy7QRgW8OqQfKt4NFjc7Rkiwywm8o0yrHE2XKUk3CxOD4PHFzXIjA8aruZaizylv7PGAha2IIFw+B3EDEUMFq1HtEtPpUTUPiQlzvNUjEYMBCk28ghE9BQujEhscHHdXygsra7OqnjeHmn6XzTaRpQKGNQWIG3HujUy2dd0IbIl1qUk9mgI2vs3gMW5QelcpWC8+HWcBw2A7KpoeRqR77plYtLrlnslgogEHi0WycRv4vFIFjS73j1WLmR74nlYxxBASZYHNPaCSTdOKSaBLGtXNO8R3K1kOBlh9ym2bjvhHb1Moh6VA4A04xChTnrrCKW4aMt1CkdVq2SNPg4oI4EHL3wP8JC30ZMIeplnD6Sd++Fllxht8IMptDzDsMkf+QjOCxrhQQuAylWXVSVe0XZPsE9133gHlAuj7IBNmDag+KgPfDDUwPoyyfYI/DEUj/3ls1UKDna4xh52KGLZLtTVPIW/xZsweN72wPqxaiqbaEH4vo1f5JD83Dw50VYBIRMSHIUtS6s/aA2UbLKE2rVkVLtNoUoMFplNyDGmTEQhwBzJwJ0Vp0KXEzdMV4AR4+m0zFKmTziok54k1bhhHr+hFUXtM1UeV6ZSUlMlDFQ7JA+UCx4VGcLiGpHVSz2TSG0XImTiVFYRLSXUoniabTuhzaFpRd9Sj9ssLwNQVMKs4DO2BypvRWjErs5SDUrcvUEsCHGfZ8X2QHpRchITJUspKQQtaAwJIFaUa8kOKQ1wDnUncBoZ5811qTKSbSooDi+EgnNJC1cnUhJ8IvluA64x55qEWnF8QuX5TBF40lam65ecBMO1SfAKakemU0H1vYYWyF9cKxNpS0ulhi4gaXLLOotx66rBhui5zhasNjtN9LYM3t5wXMIulwH3gFt+8itM4Q2dxVJdusoYo0ibpo6moNpyfCEPisrgdE81bTJUlUyVVK/Vdnu4VAqlyDQ4Nxiia/2N5hmEiiQEjaXr+Lzxh9q1bRZ/4apSPSzCSCkgKKWvfxCHchV5jvAgfWTRRmSlLUxmA3hkABW6MwCHrzpRmNOV6ANLmnRc6mygLKm8ipUpRJD3gWYh8iGEdaT0NJmLSpQavaSgMFH6WY3kYwEjTtBeSU0anaGHf5xn/qqV1SQTQ7x7oDhvzF21pgoCk2tMmWUqNxOD4B3D7togyWp+us4r/wC2Ag8D3GGNltLtXx62x2SgjzWqrpFZvHbXi7k1G2GsuwS13jeUmYtKVqcXQCt1XQDk5w4Qj0uslXYOBJpxencIIsltmTFIEwsLzuRUkYOdsWs2Uzu8i7IvLMUOVRDjX1YOhpuGMnD6yYSzUn0hIzY40hlrnMfQ84bDJ/G0A/QtQv7hVm1S0tLRo+yAqqJKHABJ9VohlWselJCnpk/u63Qq0BK/kbNs9EjxA8Y59IUKwfL2wR2WsaAE+Xbt/XONC2g9c+uMITbQc2Ow4xybSet8TlqcCrTomf6/1ypuIaK5rPo0XwpKwAVFQBUlKgXvUK1CjuaB8ogmaVMmXMViT6u8mg40BisTtIrmLE1arygyS7NdpQAUZyMoxsZLrQPY1/nuidE25RLJXccEEAAhWLPSh3jZAkvRiAO2pzVJbIVAPHDbB1ultMC5YBolQA+Sq8W4hQI4MIiVaJUwgkkHP8xtittWgINC0RoYiUZipYvTEkKKCWvISCaUPaBemYNKwWvTBmhZKGSBiHUH2GmQzwhTZlhK/SYpSQktmDjXmPGO5v8ACmqQ59GoAjeku2VaMOULkbzC0yFkZpEInBS2OLvWhjm1WWYpZcFIGaqBm83y3RNNtgv3wlz5YYcwI5ttuTOqVFJ2Pj5wDS47ClL8Q47BNtT9CemmLKppKEXXCaOVXgA5yDY4ndGtZpiQbslCUyi4vsVLVUgspT3RwqwypA+qs2bLm3JMwJ9KyS4cFnINRiBe5R3rdPJnzUhRVcLBy/augmmALnIQObt5SVRFZolE6v6NF1Exg5PpK5pBuDwCz/1CGGsDqkzEpIcJdTZJGPBxQcc4stk0VLEqWhSEqCEhIBALMAM440xYUfss5CEpQChXqpAq2wDdHmDGW7bn90TZqFUvKJwegDuw54YeEXO16kJRZ7yLyrQlL4slWakhOAGLHF2iooHbSrJJCm4G9HsSJoOFRjFGOnfFkymls1grxZFoPn4OIZ2GcXS2zzb3GGOu+hSiaqclPYU140oovgPk4DjxJhDYlxbHI2WMPC5jrU1nSxLYO2OFS1CINleHKA7Nirj7fKD7OnCEy7q+IdkIhElJegGXZoengXXA/wBKtQ2Kk/jaGElOPEeyFuuIbRlqH05X44GIkuASMW0ZCQrHqzZ30fZTtko8hA9tke+G2qSP6dZPsEeXX5xzbZXhDHyUUmIZmqnW2X4boCE9Sc3/AEh7bpEJ50uCZICmmNA221XyKMBTicX8YCIqR8obM+iYKnSW7TEOS++pYvygYntJ5+WcN5aKGJ3/ANA86TqwzgtEsED1SOLF68HpzgK32GrhLmpIAyGYO3BxnHeiD/8ArvChD+zynq8Ke8tfYVvDDmUUmk2YCRdbEE7cf1iS0LSJEqaWvpBQeGKe7td8EISybuwlPIFk+DRFJkiYmYhg6Tersz8DBROsm0uZnZAShOlVZB9wgtMlM2qhdLcY0bOU0Zt0GWSzkO4xoA2JNGhhcK0S24drdSnepWgL830yln+EoXGZyrEvuulm3mF+tjC1Tz9JJP8Agh4vWr+hE2ZJKSoqWE33wcbBljh74861qnBU+adq1DuFz2R5sEplxDnXpX4XNNuJXrcpTgHbGTUuCMYjsaWQkbAPKJjHkckpeP2pF2atIFErWkcEqIHGg3xddTdLpWgSVE+klgf9SMEl8yMD35wh1w0eZVoUr4sztA7/AIw76v8ASivybUqRMRMQ7hw14pvPRnSXFT5ZCPbfE3EwAjdUOGeO17Da7KmakpWLyVBiN0eVaRsYkTly0kKCTQg4DFjvAYHeI9L0Jb/TSkrCSlKgCHVePPOmFYrGvdgZaJuAogAZDtEqNKdpQHMbYhwMhjlLDz+qTGacqvZlgO4z3dfpDOzTE5HfhAUgd/X5Q1sksHEPHpSUV6DZC0ImSNlf0hLruptH2hO1UvwXFms9jQcm4fnCP4RbClGj5qgXLo8VA84XEQHhKnkzMIVv1PP9Nsn2CPIRxbVRzqmv+m2T7BHlENvmRkx7SHCN0Sm2cG6rCiamGNrXz668IWzTHR2ryEq0gp0oTsBzzz4F8RlhAuj9GzJqwlCkhWIvqCHwoCrE7nqHibSi2u0oAz7sfDfAS5rg47fF+6LmXl0XhZHsedOatUzV6fZJaDMSC94qKHUEinrlmSBtdsaxuUtx3g9cIsur2mEiySpU1JWShKSCQyvSTFSwg3jXJ9xEVuy2ZIUTfUEqAIDjspqA7hwoVSXq6eZnkN6uXoYcuPZXSpnogsmrgTC+XZA5+rAksJXNUUEpJSXBG1O+D7TZ0GqXmUFHdwMHwGcJZRP7ShXqlZHLLhg0HB3l0zabvqpl2hacRDDViyG02hIJFxHbUHINGa62bseULLTOKCtCu1cJALMTdJc12t5RdbNo+VZZMpSFNNVd/iAh1FQ9UO7p2Jwo+NY6awwgaEoXaihzVg0lpFElExZI7CSoh64OA205R41OmFSw5c50dz6x4uYda2WxU2cUqWlYlulKgkDG6VcSFU2UiXUWzvbEUdgpZeuAZ3O8iJ8PD8NGZHamkoMLRZR1j+EVYB9JJSdlxRG4u4NOETTvhHp2JHa+kungHix6Q1Vs00lSpSQo1JS6STjW6z44xBZ9TLIK+iB+spSvMxFxcJuWG+n6UrMOipeldZZ9taWmSlrwUAkKWp655A50HGJbRqrOEpM01mAXlShUjgcFEDJhmz5+jWTR0uWLqEJQnYkBI8I6m2dg4pGfHFlCJtALOI4bKo6m6woARIWQnBKCxN5yWc4AuWrjtegsmslnC7NNcOyCrYXT2wx4gR55pwiXalmUCgpVeG5frOAcnIYHfkYsuirdIneiRMKjMWlypRLKmJ9cNg4NQGZiGh78KHOErNAdU3h32gqzJ6aGdkPujNN2aWiafR0FKHCuadlWLZggjEtHZldeBioqqwQnMiZ111xhF8I819HzBvR+Ic4aSV9CEnwgK/kJnFH4hAMHbCVKOyVadVl/06yfYo/CIhtyq98S6rD+n2X7FH4REFtHv7vbAy94p+G7oSe0GAJpg+0JgCZR4NiqJQqvW4U2b/d4wPpBfZbaw8RE8sUfbXv92EC2hN+YhA2v7PbDGDM9VS/2sMfL6p3YpS/VcEGVLTgQwCzNGBooFq8IKn2C8XUQVFTkkByS75UrEstNwrGJBu/4gJZO6mUBLnVFak1xfPHZHPvMaXkRgZUQEKRhwp1wgLSUxJZSqEF3g/RsmYoqIa6W9ckbAWDYM0Ca12G7KSp6lRDDDBw3MHHwjoxTrWv7QrmgtOgGYVJwWlK3O1QIPJ3jdq0qpU1ChVMsi4k0wOJYYnPY+QFR504rkSSME3k0yJZQ5MD3HKA+vOlYsLQTqlt2Wxh+vT4RZ9UdYpdlC0zEFll76R2nYdlT4jZsrFWw64Rvdy6/TygJImyNyuWkAiivZbLpiTMUlKVglSQoDDGrblNW7jB0eY6QtDJlLLB5Us0y7KTlhxjmVrJNHZE9e5yDszUCY8U4MuFtXm8YAkEL0XSek5VnRfmrCE4DaTsSBUnhHn2sOvKpxCLPelyzRSj66n2MeyOFTuzBtVoM9V+YozFCgvFwOAwHKF+kpAuEgAEVirD4WNhBdqfks+IFigo7/Px74mlTCGYkXSSGLMaBxvonuECy1OBy4dV/WJEHrvz68Y9IheqKKcWjSBmM4a6SxxoWLDYAq824JFGieQqFMtUGyF9eMTPbRWhOpSuu6E2v3/Ar+sj8QhjJX0YV69rewzOKPxCAaKcEuTuFXPVVP9Osm+Qjy/SIbamsTaqL/p9k+wR+GI7YfdCZu8UeG7qTWhMKLdgB8ryFT7BzhzaTCO0klan4Nu/PGNbor4WZ3gKMxNqxIC5y5pAKUJfjdB9vWwS0TLqSejDTRSxLshKgb0xQQKetUqVxEVYdu5Xf1STQMCc6vraU5reJNdpqe/3w5kyUk4UxxgKzSewkjYD4Via0qKbPNuhzdbFmfOOHafqvPJpuiGVMF8gH2wBrHZ71lKgKoWk4PQukvsAd+UZYlEnHrrp4YTpSpsmbKHxkFtjtTxgj38q5lgZlQ9HVRMl1dr6QMyCdu0ONsQnHHPhm/HBo1Z5xlzErZmrtz/P9YL0jKCVumqVi+lsgSQ1MwxHBoeNtUOgcQEJ15v5Rt+tnDv5uIz8uvDwjZHubrh1geRp8uZekyaAAIamd1RS/h4wi0hKCFhWT137fCGshbykbrw/8n9vjCvThw5xJEKdXmvGcP7hHiUxld0C6UmshttKRJYJroG3PiKc4j0qoXC8a0dpKA1QFl9Uc99K+3zggdeO/bSBrCezzp1xPjBCOvPvior24+6FPLPu54+2C5KsICQacvyidB2wl4TAmcqb13Qt11mPY18U+YghMyFutq3sq+KfxCFN7wQy9w+Sveq03+Qso/wBlA8I1ap3Prd15QJq3M/kbMP8AaR5D3xq0riZ2rimxCmBDzlO8JZ3rq4+wQ4vkVan6d3WMDz7kyvqqyPTDGGAJ8UwjfZ2QEyQKBVXqwzbrwh5ImylT0ygOzKHK8aqp4PuhQb6VhZTVJ7PyeJ90S6uWQlV/ADA7YrFNZSjleZZcxVsWm6xSd2MLdbbepMtEoMCrtLGfZIIBbAE9/fDmzooScBXaaPltih6a0kZ81SyGFEpGxIBZ2xLnxgYhzWO7RpNdG2lKu0Djlm+w74sNllImpUhWC0kGrFjFa0HIBCSRVt2dehD+zTLqgesY57gHhc0EtK8/mIxBY5UwcUocxv4RoIA7+J6pDDT0lKLRNSj1Qp+DgKI5FRFIXg8vc1PDyhwWjUWsbrrryjCOXVOnjY6/Xr3dN114cM45amUgD0aGY4uHdu1nsyp74U6ZLqA8eMM7Ekpll/jKPcAB7IXaW9ZO1x5iJo++fVeQQON6ruxo7YGRo/LxcAwbaUULh8YAWWBIxxFOb98Np4rl7+EbJo60eLjDXWOar1kSzjnhy93hBPXnjEVpn3piCBUgPzxwglKe7rroQ+9FZhnZmaraR139comlxpCYIRL67oW4qkBaSIXa1/8ADL4p84cIlHrd5wt1vlNZFnenzhQNuCyUdg+Sserp/k7P9kny66pEq0BRYlqRxq4j+Ss/2SfKO56POE12imNPYCHtQUkNinrwaA/QpUKFlbD+kFmYU0OEQTZaV4UPdWGNQmwglzloLEOIP0TrLLAKVJIIHYYY1PjhAM+YpAN4XhCsoQVJKX2kZ02vD8oI1Us0pbsrXpfWRPo1y5d4KU6S4ZknE88G2GKoVdY7T1w3RwpySdpc+XXLGOSdvQ5wxraCa2613Rtn0sqUgpABrQl6GqgW41yx3wTO1kmKLoZDZY1wevluhHOFD1nv3PziJCseEYWA6pEr3NNA6I0rcu5faesSdsbvdYbT7fKIX4974c40V163ny6q0GqLRAV14b+tkd3vd14iBBN7su5+uUSiZ7+uso5cCjJc5RTdSRQggkuwOVMRj3wGQor7ZBKa0BAcmgrl1WCLIqquA8Hx7x3xCPXVjl7TTd+eLQkaSEBOOEiEQkrW1OD1Tx8O+MXOWQlAKQGIvNXzZ9/ONAdeH5NGLLMqlCMdhplx8oJ40QcNj3APGlqCRJCFDNw3BmOGWB8eRyEeXXW+B5pa6dhFd3qv3E1hlJlwsSEtsp88LYn5W7LcqV1xg6zWY9cYkstkh3YrE+/yy698JJtJtASrH1x4coT/AAgWW7YZh2KR+IR6HZNHRW/hasl3Rc0t8aX+NMExpzApEsrcpCzVOzvYbMf9pB8PfDOwaIlzJ0wTAVMiWzLUkVVNcskhyWHdBGo1lB0dZDtko/DDCyy7tpmj/akk/wCc+OmaWtJCSZbbSAToKxksJZPrfGmEOmig95nBoz4vsMdydA2O6FGShNAohSnKX29ojHeREydHLE0zE3UOV3glSrswEEJvIIupU90lQqWOIMCjV9RQUlaf/bkSwGcD0RclmqS5YGkS53fySyUYdC2T1TKlYsxbFnZtrVaFszQtj9NLSiRZ/RlExa1XAaJKUgA4CqiT9WCZ2if4qcCFT/Tb2TJMs3icypn2uYklaFKSrtjtS5iTTBUxa5hI3OpuUdnP8lmixGrthLNZ5BcXgyUlwcDw3x5jrVZ0SrZaES0hCEqRdSkMA8qWSwy7RJ5nbHqmj9FmXNMwqCiZSJZo1UFZpWie1QbsS8eW68/8facfWR/9Mrrvh+Gcc5F3p+EyN2qRzTQjcREaQ2IjFDo+OEckD9emi5dI0vUpIypuy9+MQkMdnTxtMZ7euuUcsa12xKzrrLHygpNlWDdbngG49GIAnrwiUlR+MrkSPLl1jhvkqYywHtX6JimQlDmrkMS/lkMYCnTRfox2t4db+6L9nfFy289CjROizAZZ9ceuMLbGQbJVcmKDmZGtoKWSocPZh+cdrAmC6xDNeNRvTiA+RjSbO/t8j5eXIu2m8t0JJvAPkzUYufLfzyQnkhw+Uu7Z0QlrLhmJJo2bZncA+PCGNlJwPCkZZNHtU+sTVvIbvOpzhpZ7DR/PdHMZpS7FT8R9jZMNEi9l1WLbYbLCLQ9jIPPr2xb7PLYRvDoqKWSgu0JaKV8Mv9qnfWl/jTF3ikfDL/ap31pf40wwClGt6n602OTYbNKm2mVLmIlJQtClhKkqSGKVA1BBoxgu0ax6OWszP2+WhRSlBuzUgEJKiMXq6jWMjI4gHddaDtWn7D8XSI+/HshHbNYpPxbefv8A3GMjIDht6JgmIFJPaNZyD2basj7ZXvgRetMz55M+9MbjI3I3os4vgola0zfnkz71XsNYXT9JJWSpU28o4kqJJLNUnGgA3RkZGhoGwW8U9FCbWj5Se/n7vZHJtSPlDv4b4yMgl3FKxNpl/LHfEibTL+WnvjIyOXcY9FIm0Sv9RPfx67oIl2uT/qo7x1lGRkct456KdFrkf6yKfSHv63QQi22f/Wl/5CMjIEtJ5oviT0RMq32bOfL/AMh7YMkaRslHtEr/ACG6MjIHhDqu+KPRM7LpWwjG1SR/1jGGknTWjhjbLP8AeJ98ZGQQFITO4phZ9aNHJ/5yzn/uJgr99NH/ADyR94IyMjUokndZ++mj/nkj7wRVPhO1gs1q0fMk2afLnzVKRdlyzfUWUFFkpqWAJ5RkZHLl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BQXGRsXGBgYGB8YGxkaHB0aGBwdGBwYHyggGholGxwcIjEhJS0rLi4uHCAzODMsNygtLisBCgoKDg0OGxAQGzckICQ2LzQ3LCwtNCwsLC80LCw0LC80LCwsLCwsLCwsLCwsLCwsLCwsLCwsLywsLCwsLCwsLP/AABEIAQgAvwMBIgACEQEDEQH/xAAbAAACAgMBAAAAAAAAAAAAAAAEBQMGAAECB//EAEoQAAECAwQHBAQLBwIFBQAAAAECEQADIQQSMUEFBlFhcYHwIpGhsRMywdEHQlJUYnJzk7Lh8RQWIyQlNZJTYzREgoOiFTNDs8L/xAAaAQADAQEBAQAAAAAAAAAAAAACAwQBAAUG/8QAMxEAAQQABAMGBgEFAQEAAAAAAQACAxEEEiExE0FRIjJhcYGRFKGxwdHwUgUjQuHxYiT/2gAMAwEAAhEDEQA/ALzqfqtY51hs02bZpUyYuUla1rQFKUpQcqUTUkmrw4/cvR/zOR92I1qF/bbH9gjyh/GLkg/cvR/zOz/dj3Rn7l6P+ZyPuxD6MjlyRfuVo/5nI+7EZ+5Wj/mcj7sQ5tVoTLQpazdSkFSjsAxgTROm5FpClSVhYSWNCGJrmI2is5Wgf3L0f8zkfdiBrZqhYAKWOQP+2mDZGs1nmTZkmXMBmIKgpLEeqbpZ8WOyE1s1ts59J2z/AAyAvsqo5uhqVq8NZGSdUtzjsEutOrNjDtZpQ4IHugFerll+byv8RHc7W6zH45/wMZatPSUJSpSj2wFAAEljg4y5x6DGsrkgOfoupWrVlP8Ay8r/ABEHStVrHnZpP+AiHROm5U57hqmpBDFutkF6H0/JtBUJai6cQQxbaN3v3wL2t5BAXOC7TqpYvmsn/Ae6JDqpYfmkj7sR1oXTkq0oKpT3QbpcXS7BXtiDTOssqzKSmYFlSheFxINHIzIrSJ8nglW8upSDVSw/NJH3YiVOqVh+aSPuxA2htZJNpUUy7wUKlK03Szs9HdvdGaM1vkTp3oUXr3aZRAuqu/JN4k4PhlAlngiGcHXkijqjYfmkj/ARLK1RsHzSR92IC0nrXJkT0yV3wTdN5hdAU4Dl3y2RKdZkJtSLMyytQe9S6KKVUu79k943xnD0VDLKZDUvR/zOR92I3+5ej/mcj7sQJoDXKTaJ65DKQtJIF5mVdLG6xxzalIO1b1kRbDOCEKR6JQSbzVe9gx+jCSwhOorj9ytH/M5H3YjP3L0f8zkfdiH0ZALEh/crR/zOR92Iqnwn6v2Wy6PmTrPIlyZqVIurlpuKDqALKFQ4JHOPSYpHwy/2qd9aX+NMcuTjUL+22P7CX5CH8INQv7bY/sEfhh/HLVqMjRMRrW0aAhc6lTvhV0r6OzJkp9aca/VQyj3m6O+KnqtpWXJtxTJJ9DNSlFQ3bAcZ/KvN9aPQdKaOkzJqZq0XpiGuqc0YkhhhidnlCzS1glTlJUtIUpPqlyGq9CDFsTQRSSZxVLz1cuZ+02mdKLLkzlrYYkFan8Msw8F6rTRMm2hSgDfZRBqHcnOmMWiXYZctS1pSApZJUa9okkl+ZeILPo+XLJKEBJOLdbYsZFRBQPnBBCr1hlJNvmC6LrGjUwTllGpikS9IEzWCW7BOA7IA5etzixS7GhKzMCRfNHGOXXdG7XZUTABMQFbHGHCDyJfHF+FUq5Y1hWkFqlEXLpJKcGuAHce3CzRcuZLQbTLxlruqG1BAJ5beRyi62WyolhkICQcQAz+2JLNZUIBCUpSDiAGfKsYYuq34gdOiVfB6tpCx/ud/ZTEGtylftlmuG6rshJORvsD3tFgs0hEtwhISCXoGrhHcyShSgpSEqUlmJAJDFwxMDw9KQcYcQvpV61WNdkE61TJoXOWChN0XQCtg/EAZZDfCBC1SUWeYmVMQqWq8VkMFuXSAfqht7x6FNlpWGWlKwMlBx3GJFpSoXVJCk7CHFN2EYY0bcRW4tU7T8tNptssP2ZkpJBG8LI5YUgbQi5g0hITN9eXel7aBC2rnQ47Gi9S7JLBBCEAigN0OBu2YwVLsqLwVdTeHxmrwfrxhbmgJrJxVLzqwaOmTJlqmySROs8z0iQM+1McD6XZcbWIzi5fBOg/zKjisoUW33z7Ystgs6ElwlIfFgz8SMYcWeWkeqAH2ACJJX6UnCTMpoyMjIlRLIpHwy/2qd9aX+NMXeKR8Mv8Aap31pf40xy5ONQv7dY/sJflD4wh1C/t1j+wR5CHxjlyjmKaAp87fEtqm49dZQqtU2HxstSSO1Si2afuzJiCn1cC9Cpnbc9YBt2lDdQU0UoXiHFABtOMFzrMglTiq2Kt5HOjboFNmQC90GgAetBhjFAw8+oDhr8tfLorm4jANLTkNjfmD2fPTXX05XQhtNsISFJYhQoKuScg0RqtCwUhk3lBRNSwbCOv2VFGGFMTTx6eOTKQRkQN+D84o4c55jlz9+XP5IBLgQAMpO+pGuxy/51ppfXw5xHSBN2gBJIOJw2NjGKthMsqNCSyWLPv3RMkIo12mGFBGhLQ+Ad355xnBxH89xXyGv1/dERxGB0qI6G/Sya36UOfPzUSLYq5eobpZWJo+IaJk2z1zS4kM4xJxy6rG0JTWgrj+cSJQhrrJbFqN1nG8OUUM42+eoH2vxCW6bCOJPDOp9gaJ57iiG+B12Q0i3EIW7FSQCKkhmG+JJNvJUlJABrepucNXAwQUoUcEkkNkXGzfE0uSk1YEig3d2HCFiKYV29vnrf0RvxOEOY8I2b9Dlr2uz4eiBkW1RErDtkg8tmyJrFbLyCVFN5yAMPDGCUypYALIASaYBjm2yMVJlINQhJ5A8s4Fge2i59/8H3BWSSYaQENiI6UPFxr2IHohNG21a7pURWjMke294QbNthTOQlwEkEl928xi5cqWxIlo2EgDrCMnz5YYqUmuBJHgeso4NIZlL9RWv71XSSQvlzsjOUggADnrVdSPsi5ukigqDgC44J2131jjRusEwmzhRH8QLvUbDBtkcotUspc3CnbRvdHZQkspLGjpwPdyzhZgLj3v2x/z1RCeJra4eu1nrlI97IcfJWROkRG06UDxU51oI629GB/27fDfgwpmvV6RbknrrOKf8MM4HRc4A/Gl/jTHErSNawm+Ei03tHzB9JHgsQmTDZRaaCrvqF/bbH9jL8odTVtCXUP+22P7BHkIaTz5eMStXPNBAWldOq49d8K56uuuuMM56XhBM0iFLKAkkhQSTeSHO1iXPKK43tZVqdsMkt5Bdb+CD0vJKgAB8YPlTAwvKJgKyzlgkHbvqca/rDRNsStZQAaOxOCmoW5wtVpAKIF01LYinKDdwHODy+ient08V6MBxUcZi4QIGpveib688uo8OoQ6JakuCzKGRz5xzJRWoo1Xb2cM47m2ihLHFvOIvTOSNkHHDh8zQHeQ87PTwKZLicXleXMAvcjqKF776tW0S6KDBy7c4yVLIILAsngx30rEKZx3dcol9M1Y0R4YjO0938+S18+MByObfE5X4V103tS2eQoEEgF/WriDx2QRZ7MxX2Q5Ju+PdA0u10BYYt7oLVart2j3iBjGMiw4bmBsD7iunr5oJp8a52QtALtNP/JvrWm3louJejlH0fxboNRkXJDbawz0PZFICrwDlZNOHhwgVNvZYSpLB2ckim0Fm5PBiLbN9L6L0aL12898+rh8nGmEJHAjdbSbGnPpXTwXTuxs0ZY9oAIzbgaZi4myep+iDm6EmKlKSD2ism64usXrg7wTP0XMvTSlKFiZgSap8DThuiZWmFhCpolj0SVXT22UagOAzYkZxzbNPFK1pCUkJus5LqvAFgwIGOcSkwt/fP8A2qGn+ovdWUHfp1ZY0N2CG++uiiOiVoKFJIW0v0ZcsQdqSQfKIJmiZrS3ukpKyWN3FmYhONKmHc3SFwm8lmliYQ9XoG8cYiXb1XpIUlN2aKFJqlg9doq3fBf2ttf0j7pbZsbo7KOfro6+fQnZK59gmKSlJIABcuSsnZiA43Psiax2WZKQQSGfstsO2JJduvTLtLinCCMS20PniIX/APq8xd1LJ7SilmIoN5LbKQ9kkLXB4J6fTl7JckWMkjdEWgAdr6m79CDZ02XVsmElzAZXGImrWSwoFNQb+NIZSNGv17Y9COZkjbCgmgfhzlful8tZ674Wa7zHsMwfSQf/ACHXfFwlaMHXVYrPwiWa7Yph3o/EICZwMbvIoWPsq/ajf22yfYI8oZzOuus4VajH+m2T7BHlDObOAjxeMxp1Ka5jnbBQTYT/ALEhPpCCXWXejg19V8MYLtdpTtHXXWS51LPYr7PyjWYzDk9o7eC0QYhjSWjQ7oZGjZKSkXwlSHIdRJYYulqBtjQunosqaemWsAuyU0fa5Ig212MkEZH1jmrjsSNkJ7TYiOHuiATZ3GjQ5AAfhei2eUbuJPn5/k+64n2yzA9mXNUXdlLCRjsAJrWALTago9iXddmAUVcg+fvjiemp3Yn2Dr8rfqToBv5iaK//ABpOX0iGxYht1c4OR7Ym5iT7rTiJOv7p+B7IO1avTEyitYHpCb91NEgYlIHyhj4ZQiVWPUNJTGlkgOaBPEkAeJ6wig6w6O9FMJHqqJI+ic0+0bmij+j4sPuGTnt+PuFNiHyGpQdR+/6QssDixfntgyWkFnyLiudNm/lC2WqDbOuPoxFGG1QpRSYiVzsxcb+l/RNrJYUGrZ3mcs4zYUy2Q4k2ZF8TG7V269cMWbDnCmxTOsocyVdd2+JZI2VbQPRJdiJrpzj035dFpWh5BN4oxN4hzdJ2lLsTEszR8olZKAStgqpq2GdG3ROgxLdiPK0ckfxM5/zOnifD8D2CgOj5bhQSPVuVJPZ2MYjXouUMEAUIzLA0LF6Y5QaKb43eHPoRmUdF3Hl/kfcpevR8u4kXB2fV3EYb4BVo1DNcDO+GB21z3w7XWFNq0jLTQdo7sBzzjeKyMdpE12IkNMcT6n96qBOiZbvcS7u7DHGGCENA6bUoh/RqA4FvKsSCe+II74ScfALr5BMdhsTJWc35m6Uoiq/Cgj+nzD9KX+IRahMJwHCKp8KBfR8zH1kfiETN/qJe7Jl3TfgcozXsjdVtKhFhswY0lJGWzeYltOnvonmR7IrOhJyhZZNP/jT3ARIm+tQCQCSdm3CJnxWTa9yKOANBJ+aaSbaucsIQip395i52GwplSwnvJzJ2xDoDQ4s6O0xmEdo+wQeXKq0SK8Tv2R5mIcCaGyixEwecrNvqoZ9lB6xit6Ys7Pl1sizLtAcjp9ndAKrJ6ZVfUGO/cPbCYnlpsqYbqtaC0B6Q31B5aSwGLnaah0h3O2LxLlsMnzLM5Zn8I4siUgKuhu0QeI7PcwAiYwySV0rtVpKEtSQQQcPcX8IWaZsgnIKTQ7dh+Ke+nAwfa1QmmW1iRs7j11nDo2uBDm7hPY2xqqUzKKS4ILF8Qx49NHE2ao7QNgGVDswxxhzrFZwWnJ23V8WoTxHlCiWvrrhHtHFSTNBcfRMjw8bdQprEVp9W8H7jxyhz+1TqdpqYClcMfGAbNUOkh8WiVVodQvUiVz3p/DjJsgH0Vh0bbVMy69bc47maQU5wHW+EiQRVJeJpducMrpoWZJarMfdD8NCTmygpqjSChm8bnW45KLwrWpqggikDzbTy8ITb9rTeBFuG/JGWi1FWJfjEmi9FemZSvU8+EQaDsvplEq9RLONp2eEWM21KQwHIQqaYt7Ld1JPKG9hoXU6UAlhQBmakIrahVQCRV6EvlDhVrB48eMCzAC/f117YRCS06qRuir8xCip3IZmYnMDZ3wm16Qv9hmFSlGqBUuPWHXKLmLOPPrr9EHwlygNGzfrS/wAQj0YpLc0Uid3SoNFyQmw2dSqD0STybroxbtVtEejSJq0tMI7I+SnLm3uhNYLFf0XZCP8ARlk8Lp9rRmr1tnJK0GYbiU3g9bodqPlnFU7HuZ2EQ7TaCukyYNrAZYP17oUaS0n8UGmf5Rlh0qtaQqhBcVoaEgu28RKm2BYIuILUOYcVw4HDfHkOheDZatEZCB0eVTTndFCc65cfIbYsEkC6LtBuhfoiQllNS7MOGHqty9Ywp1n1o/Z1+hkJSuccXwS9QGzUcWcMKnGOMJe6ggfQU+t+tCbEgBIC5q3KU5AYFSmqz98eZW3Wy2TFXjPWnYEG4OQTBOlbNNtEwLnLBUQzuKCpAYNRyaww0NoqVKRaVLTfmej/AIQq4JTOCtwcZnBso9KKOKFlkWUoSgmmrnVbWqcqYJc5ZmJNAVVI3vid8WPSK28qCPO9XEEz0t8mZ+BXtj0zSVn93thkzGteKVkJtuqr9rtxQhQYKCwUEEniDTMGEPpNnXd08N9KyqB3Zx5GFxkp3wbC1qpjhc8aFcy7QRgW8OqQfKt4NFjc7Rkiwywm8o0yrHE2XKUk3CxOD4PHFzXIjA8aruZaizylv7PGAha2IIFw+B3EDEUMFq1HtEtPpUTUPiQlzvNUjEYMBCk28ghE9BQujEhscHHdXygsra7OqnjeHmn6XzTaRpQKGNQWIG3HujUy2dd0IbIl1qUk9mgI2vs3gMW5QelcpWC8+HWcBw2A7KpoeRqR77plYtLrlnslgogEHi0WycRv4vFIFjS73j1WLmR74nlYxxBASZYHNPaCSTdOKSaBLGtXNO8R3K1kOBlh9ym2bjvhHb1Moh6VA4A04xChTnrrCKW4aMt1CkdVq2SNPg4oI4EHL3wP8JC30ZMIeplnD6Sd++Fllxht8IMptDzDsMkf+QjOCxrhQQuAylWXVSVe0XZPsE9133gHlAuj7IBNmDag+KgPfDDUwPoyyfYI/DEUj/3ls1UKDna4xh52KGLZLtTVPIW/xZsweN72wPqxaiqbaEH4vo1f5JD83Dw50VYBIRMSHIUtS6s/aA2UbLKE2rVkVLtNoUoMFplNyDGmTEQhwBzJwJ0Vp0KXEzdMV4AR4+m0zFKmTziok54k1bhhHr+hFUXtM1UeV6ZSUlMlDFQ7JA+UCx4VGcLiGpHVSz2TSG0XImTiVFYRLSXUoniabTuhzaFpRd9Sj9ssLwNQVMKs4DO2BypvRWjErs5SDUrcvUEsCHGfZ8X2QHpRchITJUspKQQtaAwJIFaUa8kOKQ1wDnUncBoZ5811qTKSbSooDi+EgnNJC1cnUhJ8IvluA64x55qEWnF8QuX5TBF40lam65ecBMO1SfAKakemU0H1vYYWyF9cKxNpS0ulhi4gaXLLOotx66rBhui5zhasNjtN9LYM3t5wXMIulwH3gFt+8itM4Q2dxVJdusoYo0ibpo6moNpyfCEPisrgdE81bTJUlUyVVK/Vdnu4VAqlyDQ4Nxiia/2N5hmEiiQEjaXr+Lzxh9q1bRZ/4apSPSzCSCkgKKWvfxCHchV5jvAgfWTRRmSlLUxmA3hkABW6MwCHrzpRmNOV6ANLmnRc6mygLKm8ipUpRJD3gWYh8iGEdaT0NJmLSpQavaSgMFH6WY3kYwEjTtBeSU0anaGHf5xn/qqV1SQTQ7x7oDhvzF21pgoCk2tMmWUqNxOD4B3D7togyWp+us4r/wC2Ag8D3GGNltLtXx62x2SgjzWqrpFZvHbXi7k1G2GsuwS13jeUmYtKVqcXQCt1XQDk5w4Qj0uslXYOBJpxencIIsltmTFIEwsLzuRUkYOdsWs2Uzu8i7IvLMUOVRDjX1YOhpuGMnD6yYSzUn0hIzY40hlrnMfQ84bDJ/G0A/QtQv7hVm1S0tLRo+yAqqJKHABJ9VohlWselJCnpk/u63Qq0BK/kbNs9EjxA8Y59IUKwfL2wR2WsaAE+Xbt/XONC2g9c+uMITbQc2Ow4xybSet8TlqcCrTomf6/1ypuIaK5rPo0XwpKwAVFQBUlKgXvUK1CjuaB8ogmaVMmXMViT6u8mg40BisTtIrmLE1arygyS7NdpQAUZyMoxsZLrQPY1/nuidE25RLJXccEEAAhWLPSh3jZAkvRiAO2pzVJbIVAPHDbB1ultMC5YBolQA+Sq8W4hQI4MIiVaJUwgkkHP8xtittWgINC0RoYiUZipYvTEkKKCWvISCaUPaBemYNKwWvTBmhZKGSBiHUH2GmQzwhTZlhK/SYpSQktmDjXmPGO5v8ACmqQ59GoAjeku2VaMOULkbzC0yFkZpEInBS2OLvWhjm1WWYpZcFIGaqBm83y3RNNtgv3wlz5YYcwI5ttuTOqVFJ2Pj5wDS47ClL8Q47BNtT9CemmLKppKEXXCaOVXgA5yDY4ndGtZpiQbslCUyi4vsVLVUgspT3RwqwypA+qs2bLm3JMwJ9KyS4cFnINRiBe5R3rdPJnzUhRVcLBy/augmmALnIQObt5SVRFZolE6v6NF1Exg5PpK5pBuDwCz/1CGGsDqkzEpIcJdTZJGPBxQcc4stk0VLEqWhSEqCEhIBALMAM440xYUfss5CEpQChXqpAq2wDdHmDGW7bn90TZqFUvKJwegDuw54YeEXO16kJRZ7yLyrQlL4slWakhOAGLHF2iooHbSrJJCm4G9HsSJoOFRjFGOnfFkymls1grxZFoPn4OIZ2GcXS2zzb3GGOu+hSiaqclPYU140oovgPk4DjxJhDYlxbHI2WMPC5jrU1nSxLYO2OFS1CINleHKA7Nirj7fKD7OnCEy7q+IdkIhElJegGXZoengXXA/wBKtQ2Kk/jaGElOPEeyFuuIbRlqH05X44GIkuASMW0ZCQrHqzZ30fZTtko8hA9tke+G2qSP6dZPsEeXX5xzbZXhDHyUUmIZmqnW2X4boCE9Sc3/AEh7bpEJ50uCZICmmNA221XyKMBTicX8YCIqR8obM+iYKnSW7TEOS++pYvygYntJ5+WcN5aKGJ3/ANA86TqwzgtEsED1SOLF68HpzgK32GrhLmpIAyGYO3BxnHeiD/8ArvChD+zynq8Ke8tfYVvDDmUUmk2YCRdbEE7cf1iS0LSJEqaWvpBQeGKe7td8EISybuwlPIFk+DRFJkiYmYhg6Tersz8DBROsm0uZnZAShOlVZB9wgtMlM2qhdLcY0bOU0Zt0GWSzkO4xoA2JNGhhcK0S24drdSnepWgL830yln+EoXGZyrEvuulm3mF+tjC1Tz9JJP8Agh4vWr+hE2ZJKSoqWE33wcbBljh74861qnBU+adq1DuFz2R5sEplxDnXpX4XNNuJXrcpTgHbGTUuCMYjsaWQkbAPKJjHkckpeP2pF2atIFErWkcEqIHGg3xddTdLpWgSVE+klgf9SMEl8yMD35wh1w0eZVoUr4sztA7/AIw76v8ASivybUqRMRMQ7hw14pvPRnSXFT5ZCPbfE3EwAjdUOGeO17Da7KmakpWLyVBiN0eVaRsYkTly0kKCTQg4DFjvAYHeI9L0Jb/TSkrCSlKgCHVePPOmFYrGvdgZaJuAogAZDtEqNKdpQHMbYhwMhjlLDz+qTGacqvZlgO4z3dfpDOzTE5HfhAUgd/X5Q1sksHEPHpSUV6DZC0ImSNlf0hLruptH2hO1UvwXFms9jQcm4fnCP4RbClGj5qgXLo8VA84XEQHhKnkzMIVv1PP9Nsn2CPIRxbVRzqmv+m2T7BHlENvmRkx7SHCN0Sm2cG6rCiamGNrXz668IWzTHR2ryEq0gp0oTsBzzz4F8RlhAuj9GzJqwlCkhWIvqCHwoCrE7nqHibSi2u0oAz7sfDfAS5rg47fF+6LmXl0XhZHsedOatUzV6fZJaDMSC94qKHUEinrlmSBtdsaxuUtx3g9cIsur2mEiySpU1JWShKSCQyvSTFSwg3jXJ9xEVuy2ZIUTfUEqAIDjspqA7hwoVSXq6eZnkN6uXoYcuPZXSpnogsmrgTC+XZA5+rAksJXNUUEpJSXBG1O+D7TZ0GqXmUFHdwMHwGcJZRP7ShXqlZHLLhg0HB3l0zabvqpl2hacRDDViyG02hIJFxHbUHINGa62bseULLTOKCtCu1cJALMTdJc12t5RdbNo+VZZMpSFNNVd/iAh1FQ9UO7p2Jwo+NY6awwgaEoXaihzVg0lpFElExZI7CSoh64OA205R41OmFSw5c50dz6x4uYda2WxU2cUqWlYlulKgkDG6VcSFU2UiXUWzvbEUdgpZeuAZ3O8iJ8PD8NGZHamkoMLRZR1j+EVYB9JJSdlxRG4u4NOETTvhHp2JHa+kungHix6Q1Vs00lSpSQo1JS6STjW6z44xBZ9TLIK+iB+spSvMxFxcJuWG+n6UrMOipeldZZ9taWmSlrwUAkKWp655A50HGJbRqrOEpM01mAXlShUjgcFEDJhmz5+jWTR0uWLqEJQnYkBI8I6m2dg4pGfHFlCJtALOI4bKo6m6woARIWQnBKCxN5yWc4AuWrjtegsmslnC7NNcOyCrYXT2wx4gR55pwiXalmUCgpVeG5frOAcnIYHfkYsuirdIneiRMKjMWlypRLKmJ9cNg4NQGZiGh78KHOErNAdU3h32gqzJ6aGdkPujNN2aWiafR0FKHCuadlWLZggjEtHZldeBioqqwQnMiZ111xhF8I819HzBvR+Ic4aSV9CEnwgK/kJnFH4hAMHbCVKOyVadVl/06yfYo/CIhtyq98S6rD+n2X7FH4REFtHv7vbAy94p+G7oSe0GAJpg+0JgCZR4NiqJQqvW4U2b/d4wPpBfZbaw8RE8sUfbXv92EC2hN+YhA2v7PbDGDM9VS/2sMfL6p3YpS/VcEGVLTgQwCzNGBooFq8IKn2C8XUQVFTkkByS75UrEstNwrGJBu/4gJZO6mUBLnVFak1xfPHZHPvMaXkRgZUQEKRhwp1wgLSUxJZSqEF3g/RsmYoqIa6W9ckbAWDYM0Ca12G7KSp6lRDDDBw3MHHwjoxTrWv7QrmgtOgGYVJwWlK3O1QIPJ3jdq0qpU1ChVMsi4k0wOJYYnPY+QFR504rkSSME3k0yJZQ5MD3HKA+vOlYsLQTqlt2Wxh+vT4RZ9UdYpdlC0zEFll76R2nYdlT4jZsrFWw64Rvdy6/TygJImyNyuWkAiivZbLpiTMUlKVglSQoDDGrblNW7jB0eY6QtDJlLLB5Us0y7KTlhxjmVrJNHZE9e5yDszUCY8U4MuFtXm8YAkEL0XSek5VnRfmrCE4DaTsSBUnhHn2sOvKpxCLPelyzRSj66n2MeyOFTuzBtVoM9V+YozFCgvFwOAwHKF+kpAuEgAEVirD4WNhBdqfks+IFigo7/Px74mlTCGYkXSSGLMaBxvonuECy1OBy4dV/WJEHrvz68Y9IheqKKcWjSBmM4a6SxxoWLDYAq824JFGieQqFMtUGyF9eMTPbRWhOpSuu6E2v3/Ar+sj8QhjJX0YV69rewzOKPxCAaKcEuTuFXPVVP9Osm+Qjy/SIbamsTaqL/p9k+wR+GI7YfdCZu8UeG7qTWhMKLdgB8ryFT7BzhzaTCO0klan4Nu/PGNbor4WZ3gKMxNqxIC5y5pAKUJfjdB9vWwS0TLqSejDTRSxLshKgb0xQQKetUqVxEVYdu5Xf1STQMCc6vraU5reJNdpqe/3w5kyUk4UxxgKzSewkjYD4Via0qKbPNuhzdbFmfOOHafqvPJpuiGVMF8gH2wBrHZ71lKgKoWk4PQukvsAd+UZYlEnHrrp4YTpSpsmbKHxkFtjtTxgj38q5lgZlQ9HVRMl1dr6QMyCdu0ONsQnHHPhm/HBo1Z5xlzErZmrtz/P9YL0jKCVumqVi+lsgSQ1MwxHBoeNtUOgcQEJ15v5Rt+tnDv5uIz8uvDwjZHubrh1geRp8uZekyaAAIamd1RS/h4wi0hKCFhWT137fCGshbykbrw/8n9vjCvThw5xJEKdXmvGcP7hHiUxld0C6UmshttKRJYJroG3PiKc4j0qoXC8a0dpKA1QFl9Uc99K+3zggdeO/bSBrCezzp1xPjBCOvPvior24+6FPLPu54+2C5KsICQacvyidB2wl4TAmcqb13Qt11mPY18U+YghMyFutq3sq+KfxCFN7wQy9w+Sveq03+Qso/wBlA8I1ap3Prd15QJq3M/kbMP8AaR5D3xq0riZ2rimxCmBDzlO8JZ3rq4+wQ4vkVan6d3WMDz7kyvqqyPTDGGAJ8UwjfZ2QEyQKBVXqwzbrwh5ImylT0ygOzKHK8aqp4PuhQb6VhZTVJ7PyeJ90S6uWQlV/ADA7YrFNZSjleZZcxVsWm6xSd2MLdbbepMtEoMCrtLGfZIIBbAE9/fDmzooScBXaaPltih6a0kZ81SyGFEpGxIBZ2xLnxgYhzWO7RpNdG2lKu0Djlm+w74sNllImpUhWC0kGrFjFa0HIBCSRVt2dehD+zTLqgesY57gHhc0EtK8/mIxBY5UwcUocxv4RoIA7+J6pDDT0lKLRNSj1Qp+DgKI5FRFIXg8vc1PDyhwWjUWsbrrryjCOXVOnjY6/Xr3dN114cM45amUgD0aGY4uHdu1nsyp74U6ZLqA8eMM7Ekpll/jKPcAB7IXaW9ZO1x5iJo++fVeQQON6ruxo7YGRo/LxcAwbaUULh8YAWWBIxxFOb98Np4rl7+EbJo60eLjDXWOar1kSzjnhy93hBPXnjEVpn3piCBUgPzxwglKe7rroQ+9FZhnZmaraR139comlxpCYIRL67oW4qkBaSIXa1/8ADL4p84cIlHrd5wt1vlNZFnenzhQNuCyUdg+Sserp/k7P9kny66pEq0BRYlqRxq4j+Ss/2SfKO56POE12imNPYCHtQUkNinrwaA/QpUKFlbD+kFmYU0OEQTZaV4UPdWGNQmwglzloLEOIP0TrLLAKVJIIHYYY1PjhAM+YpAN4XhCsoQVJKX2kZ02vD8oI1Us0pbsrXpfWRPo1y5d4KU6S4ZknE88G2GKoVdY7T1w3RwpySdpc+XXLGOSdvQ5wxraCa2613Rtn0sqUgpABrQl6GqgW41yx3wTO1kmKLoZDZY1wevluhHOFD1nv3PziJCseEYWA6pEr3NNA6I0rcu5faesSdsbvdYbT7fKIX4974c40V163ny6q0GqLRAV14b+tkd3vd14iBBN7su5+uUSiZ7+uso5cCjJc5RTdSRQggkuwOVMRj3wGQor7ZBKa0BAcmgrl1WCLIqquA8Hx7x3xCPXVjl7TTd+eLQkaSEBOOEiEQkrW1OD1Tx8O+MXOWQlAKQGIvNXzZ9/ONAdeH5NGLLMqlCMdhplx8oJ40QcNj3APGlqCRJCFDNw3BmOGWB8eRyEeXXW+B5pa6dhFd3qv3E1hlJlwsSEtsp88LYn5W7LcqV1xg6zWY9cYkstkh3YrE+/yy698JJtJtASrH1x4coT/AAgWW7YZh2KR+IR6HZNHRW/hasl3Rc0t8aX+NMExpzApEsrcpCzVOzvYbMf9pB8PfDOwaIlzJ0wTAVMiWzLUkVVNcskhyWHdBGo1lB0dZDtko/DDCyy7tpmj/akk/wCc+OmaWtJCSZbbSAToKxksJZPrfGmEOmig95nBoz4vsMdydA2O6FGShNAohSnKX29ojHeREydHLE0zE3UOV3glSrswEEJvIIupU90lQqWOIMCjV9RQUlaf/bkSwGcD0RclmqS5YGkS53fySyUYdC2T1TKlYsxbFnZtrVaFszQtj9NLSiRZ/RlExa1XAaJKUgA4CqiT9WCZ2if4qcCFT/Tb2TJMs3icypn2uYklaFKSrtjtS5iTTBUxa5hI3OpuUdnP8lmixGrthLNZ5BcXgyUlwcDw3x5jrVZ0SrZaES0hCEqRdSkMA8qWSwy7RJ5nbHqmj9FmXNMwqCiZSJZo1UFZpWie1QbsS8eW68/8facfWR/9Mrrvh+Gcc5F3p+EyN2qRzTQjcREaQ2IjFDo+OEckD9emi5dI0vUpIypuy9+MQkMdnTxtMZ7euuUcsa12xKzrrLHygpNlWDdbngG49GIAnrwiUlR+MrkSPLl1jhvkqYywHtX6JimQlDmrkMS/lkMYCnTRfox2t4db+6L9nfFy289CjROizAZZ9ceuMLbGQbJVcmKDmZGtoKWSocPZh+cdrAmC6xDNeNRvTiA+RjSbO/t8j5eXIu2m8t0JJvAPkzUYufLfzyQnkhw+Uu7Z0QlrLhmJJo2bZncA+PCGNlJwPCkZZNHtU+sTVvIbvOpzhpZ7DR/PdHMZpS7FT8R9jZMNEi9l1WLbYbLCLQ9jIPPr2xb7PLYRvDoqKWSgu0JaKV8Mv9qnfWl/jTF3ikfDL/ap31pf40wwClGt6n602OTYbNKm2mVLmIlJQtClhKkqSGKVA1BBoxgu0ax6OWszP2+WhRSlBuzUgEJKiMXq6jWMjI4gHddaDtWn7D8XSI+/HshHbNYpPxbefv8A3GMjIDht6JgmIFJPaNZyD2basj7ZXvgRetMz55M+9MbjI3I3os4vgola0zfnkz71XsNYXT9JJWSpU28o4kqJJLNUnGgA3RkZGhoGwW8U9FCbWj5Se/n7vZHJtSPlDv4b4yMgl3FKxNpl/LHfEibTL+WnvjIyOXcY9FIm0Sv9RPfx67oIl2uT/qo7x1lGRkct456KdFrkf6yKfSHv63QQi22f/Wl/5CMjIEtJ5oviT0RMq32bOfL/AMh7YMkaRslHtEr/ACG6MjIHhDqu+KPRM7LpWwjG1SR/1jGGknTWjhjbLP8AeJ98ZGQQFITO4phZ9aNHJ/5yzn/uJgr99NH/ADyR94IyMjUokndZ++mj/nkj7wRVPhO1gs1q0fMk2afLnzVKRdlyzfUWUFFkpqWAJ5RkZHLl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3" y="3140968"/>
            <a:ext cx="255273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 descr="E:\DCIM\101MSDCF\DSC078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824"/>
            <a:ext cx="3001572" cy="258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" y="250824"/>
            <a:ext cx="1152128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5" y="0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72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699792" y="476672"/>
            <a:ext cx="5987008" cy="61206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Nowadays, </a:t>
            </a:r>
            <a:r>
              <a:rPr lang="en-US" b="1" dirty="0" err="1" smtClean="0"/>
              <a:t>Nasreddin’s</a:t>
            </a:r>
            <a:r>
              <a:rPr lang="en-US" b="1" dirty="0" smtClean="0"/>
              <a:t> stories are spread in many regions and have been translated into many languages</a:t>
            </a:r>
          </a:p>
          <a:p>
            <a:r>
              <a:rPr lang="en-US" b="1" dirty="0" smtClean="0"/>
              <a:t>In many regions , </a:t>
            </a:r>
            <a:r>
              <a:rPr lang="en-US" b="1" dirty="0" err="1" smtClean="0"/>
              <a:t>Nasreddin</a:t>
            </a:r>
            <a:r>
              <a:rPr lang="en-US" b="1" dirty="0" smtClean="0"/>
              <a:t> is an important figure of culture, and the quotations or references to his works are very present in everyday life.</a:t>
            </a:r>
          </a:p>
          <a:p>
            <a:r>
              <a:rPr lang="en-US" b="1" dirty="0" err="1" smtClean="0"/>
              <a:t>Nasreddin</a:t>
            </a:r>
            <a:r>
              <a:rPr lang="en-US" b="1" dirty="0" smtClean="0"/>
              <a:t> often appears as a character in a strange humor folklore of many cultures: Albanian, Arabic, Azeri, Bengali, Bosnian, Bulgarian, Greek, Hindu, Italian, Persian, Romanian, Serbian, Turkish and Urdu.</a:t>
            </a:r>
          </a:p>
          <a:p>
            <a:pPr marL="0" indent="0">
              <a:buNone/>
            </a:pPr>
            <a:r>
              <a:rPr lang="en-US" b="1" dirty="0"/>
              <a:t> (</a:t>
            </a:r>
            <a:r>
              <a:rPr lang="en-US" b="1" dirty="0">
                <a:hlinkClick r:id="rId2"/>
              </a:rPr>
              <a:t>http://ro.wikipedia.org/wiki/Nastratin_Hogea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7387"/>
            <a:ext cx="2700300" cy="37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5" y="0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52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03848" y="332656"/>
            <a:ext cx="5482952" cy="579350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He was a man of great humor,</a:t>
            </a:r>
          </a:p>
          <a:p>
            <a:r>
              <a:rPr lang="en-US" b="1" dirty="0" smtClean="0"/>
              <a:t>  was very intelligent and</a:t>
            </a:r>
          </a:p>
          <a:p>
            <a:r>
              <a:rPr lang="en-US" b="1" dirty="0" smtClean="0"/>
              <a:t>  had an answer to almost all problems and dilemmas of his time.</a:t>
            </a:r>
          </a:p>
          <a:p>
            <a:r>
              <a:rPr lang="en-US" b="1" dirty="0" smtClean="0"/>
              <a:t>Even today, about 600 years after he lived and died, people in Turkey still laugh</a:t>
            </a:r>
          </a:p>
          <a:p>
            <a:r>
              <a:rPr lang="en-US" b="1" dirty="0" smtClean="0"/>
              <a:t>and think about his tricks, common sense, anecdotes and ingenuity.</a:t>
            </a:r>
            <a:endParaRPr lang="en-US" b="1" dirty="0"/>
          </a:p>
        </p:txBody>
      </p:sp>
      <p:pic>
        <p:nvPicPr>
          <p:cNvPr id="4" name="Imagine 3" descr="E:\DCIM\101MSDCF\DSC07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2410" y="1784596"/>
            <a:ext cx="5198157" cy="301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87491"/>
            <a:ext cx="1032256" cy="6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56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1996-1997 was declared International </a:t>
            </a:r>
            <a:r>
              <a:rPr lang="en-US" sz="3600" b="1" dirty="0" err="1" smtClean="0"/>
              <a:t>Nasreddin</a:t>
            </a:r>
            <a:r>
              <a:rPr lang="en-US" sz="3600" b="1" dirty="0" smtClean="0"/>
              <a:t> Year by UNESCO.</a:t>
            </a:r>
            <a:endParaRPr lang="en-US" sz="36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491880" y="2060848"/>
            <a:ext cx="5400600" cy="4487144"/>
          </a:xfrm>
        </p:spPr>
        <p:txBody>
          <a:bodyPr>
            <a:normAutofit lnSpcReduction="10000"/>
          </a:bodyPr>
          <a:lstStyle/>
          <a:p>
            <a:endParaRPr lang="ro-RO" sz="3600" dirty="0" smtClean="0"/>
          </a:p>
          <a:p>
            <a:r>
              <a:rPr lang="en-US" sz="3600" b="1" dirty="0" smtClean="0"/>
              <a:t>Between 5 and 10 July takes place the International Festival "</a:t>
            </a:r>
            <a:r>
              <a:rPr lang="en-US" sz="3600" b="1" dirty="0" err="1" smtClean="0"/>
              <a:t>Nasreddin</a:t>
            </a:r>
            <a:r>
              <a:rPr lang="en-US" sz="3600" b="1" dirty="0" smtClean="0"/>
              <a:t>" which takes place every year in </a:t>
            </a:r>
            <a:r>
              <a:rPr lang="en-US" sz="3600" b="1" dirty="0" err="1" smtClean="0"/>
              <a:t>Akşehir</a:t>
            </a:r>
            <a:r>
              <a:rPr lang="en-US" sz="3600" b="1" dirty="0" smtClean="0"/>
              <a:t> - Turkey, where his grave is</a:t>
            </a:r>
            <a:r>
              <a:rPr lang="ro-RO" sz="3600" b="1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endParaRPr lang="ro-RO" dirty="0"/>
          </a:p>
        </p:txBody>
      </p:sp>
      <p:pic>
        <p:nvPicPr>
          <p:cNvPr id="6" name="Imagine 5" descr="E:\DCIM\101MSDCF\DSC078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4" y="3212976"/>
            <a:ext cx="324036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09194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4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Turkish artists have used </a:t>
            </a:r>
            <a:r>
              <a:rPr lang="en-US" dirty="0" err="1" smtClean="0"/>
              <a:t>Nasreddin</a:t>
            </a:r>
            <a:r>
              <a:rPr lang="en-US" dirty="0" smtClean="0"/>
              <a:t> </a:t>
            </a:r>
            <a:r>
              <a:rPr lang="en-US" dirty="0" err="1" smtClean="0"/>
              <a:t>Hodja</a:t>
            </a:r>
            <a:r>
              <a:rPr lang="en-US" dirty="0" smtClean="0"/>
              <a:t> in the plays, music, movies, cartoons and paintings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ine 3" descr="E:\DCIM\101MSDCF\DSC078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196" y="2839244"/>
            <a:ext cx="4077072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E:\DCIM\101MSDCF\DSC078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8954"/>
            <a:ext cx="3960440" cy="317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9" y="1772816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57588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8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872209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/>
            </a:r>
            <a:br>
              <a:rPr lang="en-US" sz="4800" b="1" dirty="0" smtClean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NASREDDIN HODJA</a:t>
            </a:r>
            <a:r>
              <a:rPr lang="en-US" sz="4800" b="1" dirty="0">
                <a:solidFill>
                  <a:srgbClr val="00B0F0"/>
                </a:solidFill>
              </a:rPr>
              <a:t/>
            </a:r>
            <a:br>
              <a:rPr lang="en-US" sz="4800" b="1" dirty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STORY CHARACTER</a:t>
            </a:r>
            <a:br>
              <a:rPr lang="en-US" sz="4800" b="1" dirty="0" smtClean="0">
                <a:solidFill>
                  <a:srgbClr val="00B0F0"/>
                </a:solidFill>
              </a:rPr>
            </a:b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Nonica\Desktop\Poveste traditionala CALATORIA\FOTO desene Poveste traditionala 2\Nasreddin Hod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168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73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260649"/>
            <a:ext cx="8291264" cy="35283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 stories reflect not only his life as a native of Anatolia but also his time and life of the Turkish people who lived at that time in Anatolia.</a:t>
            </a:r>
          </a:p>
          <a:p>
            <a:r>
              <a:rPr lang="en-US" dirty="0" smtClean="0"/>
              <a:t>His jokes were translated into several languages.</a:t>
            </a:r>
          </a:p>
          <a:p>
            <a:r>
              <a:rPr lang="en-US" dirty="0" smtClean="0"/>
              <a:t>His jokes and his stories are told today by people in many countries.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ine 4" descr="https://encrypted-tbn2.gstatic.com/images?q=tbn:ANd9GcS7nd7Tl22GjzLuvqk5rVmiuyNoPNCXk8deOzWSyAL1yo2xAwgI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133600" cy="260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s://encrypted-tbn0.gstatic.com/images?q=tbn:ANd9GcR07oDfZaxXDw6iTxnG_dFh7Q573czFgPmBZtEKmgyatPtVbAUMa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46" y="3861048"/>
            <a:ext cx="2320010" cy="264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https://encrypted-tbn2.gstatic.com/images?q=tbn:ANd9GcRcKo84V791EwZH9Rd9Ae4SNUPLM_HRbtsBSYH6_V0g4Ii4er_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9"/>
            <a:ext cx="2249066" cy="284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https://encrypted-tbn1.gstatic.com/images?q=tbn:ANd9GcQGvRehHAHFaNnpWzn8do9Wb7J_mod4tM9KEbDzl-4aSYzDObGV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60" y="3717032"/>
            <a:ext cx="1777819" cy="284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sbeethoven.ro/assets/images/sigla_proiect_italia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11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" descr="C:\Documents and Settings\Camilla\Documenti\LOGO COMENIUS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02" y="692696"/>
            <a:ext cx="67221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00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13136" y="548680"/>
            <a:ext cx="5673664" cy="5577483"/>
          </a:xfrm>
        </p:spPr>
        <p:txBody>
          <a:bodyPr/>
          <a:lstStyle/>
          <a:p>
            <a:r>
              <a:rPr lang="en-US" dirty="0" smtClean="0"/>
              <a:t>All these stories are attributed to </a:t>
            </a:r>
            <a:r>
              <a:rPr lang="en-US" dirty="0" err="1" smtClean="0"/>
              <a:t>Nasreddin</a:t>
            </a:r>
            <a:r>
              <a:rPr lang="en-US" dirty="0" smtClean="0"/>
              <a:t> for hundreds of years, but have not gone all from him.</a:t>
            </a:r>
          </a:p>
          <a:p>
            <a:r>
              <a:rPr lang="en-US" dirty="0" smtClean="0"/>
              <a:t>Most of them are the product of collective humor, not only the Turks, but also other people in the world.</a:t>
            </a:r>
            <a:endParaRPr lang="en-US" dirty="0"/>
          </a:p>
        </p:txBody>
      </p:sp>
      <p:pic>
        <p:nvPicPr>
          <p:cNvPr id="4" name="Imagine 3" descr="http://vladhogea.files.wordpress.com/2011/08/nicolae-teod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09" y="980728"/>
            <a:ext cx="3065445" cy="444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8882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26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GLOSAR/GLOSSARY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NASTRATIN HOGEA</a:t>
            </a:r>
          </a:p>
          <a:p>
            <a:pPr marL="0" indent="0" algn="ctr">
              <a:buNone/>
            </a:pPr>
            <a:r>
              <a:rPr lang="en-US" b="1" dirty="0" smtClean="0"/>
              <a:t>NASREDDIN</a:t>
            </a:r>
          </a:p>
          <a:p>
            <a:pPr marL="0" indent="0" algn="ctr">
              <a:buNone/>
            </a:pPr>
            <a:r>
              <a:rPr lang="en-US" b="1" dirty="0" smtClean="0"/>
              <a:t>13-M-210-DJ-ES</a:t>
            </a:r>
            <a:endParaRPr lang="en-US" b="1" dirty="0"/>
          </a:p>
        </p:txBody>
      </p:sp>
      <p:pic>
        <p:nvPicPr>
          <p:cNvPr id="4" name="Imagine 3" descr="C:\Users\Nonica\Desktop\Poveste traditionala CALATORIA\FOTO desene Poveste traditionala 2\Nasreddin Hod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64052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67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700" b="1" dirty="0" err="1"/>
              <a:t>Pe</a:t>
            </a:r>
            <a:r>
              <a:rPr lang="en-US" sz="2700" b="1" dirty="0"/>
              <a:t> </a:t>
            </a:r>
            <a:r>
              <a:rPr lang="en-US" sz="2700" b="1" dirty="0" err="1"/>
              <a:t>Nastratin</a:t>
            </a:r>
            <a:r>
              <a:rPr lang="en-US" sz="2700" b="1" dirty="0"/>
              <a:t> </a:t>
            </a:r>
            <a:r>
              <a:rPr lang="en-US" sz="2700" b="1" dirty="0" err="1"/>
              <a:t>Hogea</a:t>
            </a:r>
            <a:r>
              <a:rPr lang="en-US" sz="2700" b="1" dirty="0"/>
              <a:t>, ca </a:t>
            </a:r>
            <a:r>
              <a:rPr lang="en-US" sz="2700" b="1" dirty="0" err="1"/>
              <a:t>personaj</a:t>
            </a:r>
            <a:r>
              <a:rPr lang="en-US" sz="2700" b="1" dirty="0"/>
              <a:t> </a:t>
            </a:r>
            <a:r>
              <a:rPr lang="en-US" sz="2700" b="1" dirty="0" err="1"/>
              <a:t>literar</a:t>
            </a:r>
            <a:r>
              <a:rPr lang="en-US" sz="2700" b="1" dirty="0"/>
              <a:t>, </a:t>
            </a:r>
            <a:r>
              <a:rPr lang="en-US" sz="2700" b="1" dirty="0" err="1"/>
              <a:t>îl</a:t>
            </a:r>
            <a:r>
              <a:rPr lang="en-US" sz="2700" b="1" dirty="0"/>
              <a:t> </a:t>
            </a:r>
            <a:r>
              <a:rPr lang="en-US" sz="2700" b="1" dirty="0" err="1"/>
              <a:t>găsim</a:t>
            </a:r>
            <a:r>
              <a:rPr lang="en-US" sz="2700" b="1" dirty="0"/>
              <a:t> </a:t>
            </a:r>
            <a:r>
              <a:rPr lang="en-US" sz="2700" b="1" dirty="0" err="1"/>
              <a:t>peste</a:t>
            </a:r>
            <a:r>
              <a:rPr lang="en-US" sz="2700" b="1" dirty="0"/>
              <a:t> tot </a:t>
            </a:r>
            <a:r>
              <a:rPr lang="en-US" sz="2700" b="1" dirty="0" err="1"/>
              <a:t>în</a:t>
            </a:r>
            <a:r>
              <a:rPr lang="en-US" sz="2700" b="1" dirty="0"/>
              <a:t> </a:t>
            </a:r>
            <a:r>
              <a:rPr lang="en-US" sz="2700" b="1" dirty="0" err="1"/>
              <a:t>Balcani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About </a:t>
            </a:r>
            <a:r>
              <a:rPr lang="en-US" sz="2700" b="1" dirty="0" err="1"/>
              <a:t>Nasreddin</a:t>
            </a:r>
            <a:r>
              <a:rPr lang="en-US" sz="2700" b="1" dirty="0"/>
              <a:t>, as a literary character, we find everywhere in the Balkans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029124"/>
              </p:ext>
            </p:extLst>
          </p:nvPr>
        </p:nvGraphicFramePr>
        <p:xfrm>
          <a:off x="457200" y="1988841"/>
          <a:ext cx="8229601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466"/>
                <a:gridCol w="3077126"/>
                <a:gridCol w="3199009"/>
              </a:tblGrid>
              <a:tr h="136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LIMBA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Language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NASTRATIN HOGEA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Povestea lui  NastratinHogea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Personaj de poveste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  <a:tr h="142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ENGLEZA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English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Nasreddin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The story of </a:t>
                      </a:r>
                      <a:r>
                        <a:rPr lang="en-US" sz="2500" dirty="0" err="1">
                          <a:effectLst/>
                        </a:rPr>
                        <a:t>Nasreddin</a:t>
                      </a:r>
                      <a:r>
                        <a:rPr lang="en-US" sz="2500" dirty="0">
                          <a:effectLst/>
                        </a:rPr>
                        <a:t>-Fairytale </a:t>
                      </a:r>
                      <a:r>
                        <a:rPr lang="en-US" sz="2500" dirty="0" err="1">
                          <a:effectLst/>
                        </a:rPr>
                        <a:t>charactere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  <a:tr h="182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ROMANA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Romana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Nastratin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Hogea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Povestea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lui</a:t>
                      </a:r>
                      <a:r>
                        <a:rPr lang="en-US" sz="2500" dirty="0">
                          <a:effectLst/>
                        </a:rPr>
                        <a:t>  </a:t>
                      </a:r>
                      <a:r>
                        <a:rPr lang="en-US" sz="2500" dirty="0" err="1">
                          <a:effectLst/>
                        </a:rPr>
                        <a:t>NastratinHogea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Personaj</a:t>
                      </a:r>
                      <a:r>
                        <a:rPr lang="en-US" sz="2500" dirty="0">
                          <a:effectLst/>
                        </a:rPr>
                        <a:t> de </a:t>
                      </a:r>
                      <a:r>
                        <a:rPr lang="en-US" sz="2500" dirty="0" err="1">
                          <a:effectLst/>
                        </a:rPr>
                        <a:t>poveste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18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6997"/>
              </p:ext>
            </p:extLst>
          </p:nvPr>
        </p:nvGraphicFramePr>
        <p:xfrm>
          <a:off x="683567" y="548680"/>
          <a:ext cx="8208912" cy="556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555"/>
                <a:gridCol w="3069391"/>
                <a:gridCol w="3190966"/>
              </a:tblGrid>
              <a:tr h="137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ROMANA</a:t>
                      </a:r>
                      <a:endParaRPr lang="en-US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Romana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Nastratin 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Hogea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Povestea lui  NastratinHogea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Personaj de poveste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</a:tr>
              <a:tr h="103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TURCA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Turkish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Nasreddin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Hoca</a:t>
                      </a:r>
                      <a:r>
                        <a:rPr lang="en-US" sz="1600" kern="1200" dirty="0">
                          <a:effectLst/>
                        </a:rPr>
                        <a:t>,</a:t>
                      </a:r>
                      <a:endParaRPr lang="en-US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Nasreddin Hoca hikaye, karakter of hikayesi.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</a:tr>
              <a:tr h="88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BOSNIACA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Bosnian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Nasrudin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Hodža</a:t>
                      </a:r>
                      <a:endParaRPr lang="en-US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Nasrudin Hodža</a:t>
                      </a:r>
                      <a:r>
                        <a:rPr lang="en-US" sz="1600">
                          <a:effectLst/>
                        </a:rPr>
                        <a:t> priču, lik priča.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</a:tr>
              <a:tr h="137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PERSANA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Persian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ملا نصرالدین,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Numele se traduce Victoria Credinţei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تاریخچه از شخصیت های داستان نصرالدین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</a:tr>
              <a:tr h="88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ARABA 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Arabic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ro-RO" sz="1600">
                          <a:effectLst/>
                        </a:rPr>
                        <a:t>جحا</a:t>
                      </a:r>
                      <a:endParaRPr lang="en-US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Joha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تاريخ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شخصيات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القصة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نصر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الدين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82" marR="391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6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1127705" y="1393124"/>
          <a:ext cx="6888590" cy="452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149"/>
                <a:gridCol w="2575709"/>
                <a:gridCol w="2677732"/>
              </a:tblGrid>
              <a:tr h="108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ALBANEZA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</a:rPr>
                        <a:t>Albaneza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Nostradin Hoxha sau 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Nostradini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2100">
                          <a:effectLst/>
                        </a:rPr>
                        <a:t>Historia e karaktereve 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2100">
                          <a:effectLst/>
                        </a:rPr>
                        <a:t>Historia Nostradini, tregim personazhi.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</a:tr>
              <a:tr h="92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AZERA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Azeri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err="1">
                          <a:effectLst/>
                        </a:rPr>
                        <a:t>Molla</a:t>
                      </a:r>
                      <a:r>
                        <a:rPr lang="en-US" sz="2100" kern="1200" dirty="0">
                          <a:effectLst/>
                        </a:rPr>
                        <a:t> </a:t>
                      </a:r>
                      <a:r>
                        <a:rPr lang="en-US" sz="2100" kern="1200" dirty="0" err="1">
                          <a:effectLst/>
                        </a:rPr>
                        <a:t>Nəsrəddin</a:t>
                      </a: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Nəsrəddin hekayə simvol tarixi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</a:tr>
              <a:tr h="986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UZBEZA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Uzbec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effectLst/>
                        </a:rPr>
                        <a:t>Nasriddin Afandi sau numai Afandi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100">
                          <a:effectLst/>
                        </a:rPr>
                        <a:t>Nasriddin hikoya belgilar tarixi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</a:tr>
              <a:tr h="1534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SPANIOLA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Spanish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Nasreddin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</a:rPr>
                        <a:t>La historia de Nasreddin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2" marR="503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9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52845" y="1181704"/>
          <a:ext cx="7238310" cy="492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162"/>
                <a:gridCol w="2706473"/>
                <a:gridCol w="2813675"/>
              </a:tblGrid>
              <a:tr h="151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ITALIANA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Italian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Nasreddin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200">
                          <a:effectLst/>
                        </a:rPr>
                        <a:t>La storia di Nasreddin personaggio di racconto.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</a:tr>
              <a:tr h="204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POLONEZA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Polish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Nasreddin Hodza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Nusreddin Opowieść, bohater historia.</a:t>
                      </a:r>
                      <a:br>
                        <a:rPr lang="pl-PL" sz="2200">
                          <a:effectLst/>
                        </a:rPr>
                      </a:b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</a:rPr>
                        <a:t>Historia Nasreddin-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Opowiesc o Nasreddinie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</a:tr>
              <a:tr h="972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BULGARA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Bulgarian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200">
                          <a:effectLst/>
                        </a:rPr>
                        <a:t>Настрадин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Историята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на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Настрадин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Ходжа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67" marR="528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6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36725" y="1600200"/>
          <a:ext cx="727055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815"/>
                <a:gridCol w="2718528"/>
                <a:gridCol w="2826207"/>
              </a:tblGrid>
              <a:tr h="452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>
                          <a:effectLst/>
                        </a:rPr>
                        <a:t>Variante de nume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200">
                          <a:effectLst/>
                        </a:rPr>
                        <a:t>Numele lui Nastratin mai este scris și: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His name Nasreddin is also written: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02" marR="53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200">
                          <a:effectLst/>
                        </a:rPr>
                        <a:t>Nasreddin,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200">
                          <a:effectLst/>
                        </a:rPr>
                        <a:t> Nasrudin,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200">
                          <a:effectLst/>
                        </a:rPr>
                        <a:t> Nasr ud-Din, Nasredin, Naseeruddin, Nasruddin, Nasr Eddin, Nastradhin, 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02" marR="53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 err="1">
                          <a:effectLst/>
                        </a:rPr>
                        <a:t>Nasreddine</a:t>
                      </a:r>
                      <a:r>
                        <a:rPr lang="ro-RO" sz="2200" dirty="0">
                          <a:effectLst/>
                        </a:rPr>
                        <a:t>,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>
                          <a:effectLst/>
                        </a:rPr>
                        <a:t> </a:t>
                      </a:r>
                      <a:r>
                        <a:rPr lang="ro-RO" sz="2200" dirty="0" err="1">
                          <a:effectLst/>
                        </a:rPr>
                        <a:t>Nusrettin</a:t>
                      </a:r>
                      <a:r>
                        <a:rPr lang="ro-RO" sz="2200" dirty="0">
                          <a:effectLst/>
                        </a:rPr>
                        <a:t>, 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 err="1">
                          <a:effectLst/>
                        </a:rPr>
                        <a:t>Nasrettin</a:t>
                      </a:r>
                      <a:r>
                        <a:rPr lang="ro-RO" sz="2200" dirty="0">
                          <a:effectLst/>
                        </a:rPr>
                        <a:t>, 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 err="1">
                          <a:effectLst/>
                        </a:rPr>
                        <a:t>Nostradin</a:t>
                      </a:r>
                      <a:r>
                        <a:rPr lang="ro-RO" sz="2200" dirty="0">
                          <a:effectLst/>
                        </a:rPr>
                        <a:t> 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>
                          <a:effectLst/>
                        </a:rPr>
                        <a:t>sau </a:t>
                      </a:r>
                      <a:r>
                        <a:rPr lang="ro-RO" sz="2200" dirty="0" err="1">
                          <a:effectLst/>
                        </a:rPr>
                        <a:t>Nastradin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>
                          <a:effectLst/>
                        </a:rPr>
                        <a:t> (lit.: </a:t>
                      </a:r>
                      <a:r>
                        <a:rPr lang="ro-RO" sz="2200" dirty="0" err="1">
                          <a:effectLst/>
                        </a:rPr>
                        <a:t>Nasr</a:t>
                      </a:r>
                      <a:r>
                        <a:rPr lang="ro-RO" sz="2200" dirty="0">
                          <a:effectLst/>
                        </a:rPr>
                        <a:t> =„Victorie”) a </a:t>
                      </a:r>
                      <a:r>
                        <a:rPr lang="ro-RO" sz="2200" dirty="0" err="1">
                          <a:effectLst/>
                        </a:rPr>
                        <a:t>Deen</a:t>
                      </a:r>
                      <a:r>
                        <a:rPr lang="ro-RO" sz="2200" dirty="0">
                          <a:effectLst/>
                        </a:rPr>
                        <a:t> =„Religiei”).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02" marR="531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Nonica\Desktop\Poveste traditionala CALATORIA\FOTO desene Poveste traditionala 2\Nasreddin Hod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" y="600075"/>
            <a:ext cx="7546340" cy="56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62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:\Users\Nonica\Desktop\Poveste traditionala CALATORIA\FOTO PT POVESTEA TRADITIONALA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3807"/>
            <a:ext cx="5067647" cy="6577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11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Nas</a:t>
            </a:r>
            <a:r>
              <a:rPr lang="en-US" b="1" dirty="0" err="1" smtClean="0"/>
              <a:t>reddin</a:t>
            </a:r>
            <a:r>
              <a:rPr lang="en-US" b="1" dirty="0" smtClean="0"/>
              <a:t> </a:t>
            </a:r>
            <a:r>
              <a:rPr lang="en-US" b="1" dirty="0" err="1" smtClean="0"/>
              <a:t>Hodja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</a:t>
            </a:r>
            <a:br>
              <a:rPr lang="en-US" b="1" dirty="0" smtClean="0"/>
            </a:br>
            <a:r>
              <a:rPr lang="en-US" b="1" dirty="0" smtClean="0"/>
              <a:t>universal literature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sz="3600" dirty="0"/>
              <a:t> </a:t>
            </a:r>
            <a:r>
              <a:rPr lang="en-US" sz="3600" dirty="0" smtClean="0"/>
              <a:t>"In medieval literature of the West there is a character who impresses his readers with his sadness but also with a sense of humor:</a:t>
            </a:r>
            <a:endParaRPr lang="en-US" sz="4000" b="1" i="1" dirty="0" smtClean="0"/>
          </a:p>
          <a:p>
            <a:r>
              <a:rPr lang="en-US" sz="4000" b="1" i="1" dirty="0" smtClean="0"/>
              <a:t>Wandering wise</a:t>
            </a:r>
            <a:r>
              <a:rPr lang="en-US" sz="4000" dirty="0" smtClean="0"/>
              <a:t>.</a:t>
            </a:r>
            <a:r>
              <a:rPr lang="en-US" sz="3600" dirty="0" smtClean="0"/>
              <a:t> </a:t>
            </a:r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8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Nonica\Desktop\NASTRATIN DESENE POVESTE\IMG_8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895350"/>
            <a:ext cx="6788150" cy="50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93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Nonica\Desktop\NASTRATIN DESENE POVESTE\IMG_84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11555"/>
            <a:ext cx="6477000" cy="483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294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C:\Users\Nonica\Desktop\NASTRATIN DESENE POVESTE\IMG_84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19163"/>
            <a:ext cx="6724650" cy="50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C:\Users\Nonica\Desktop\NASTRATIN DESENE POVESTE\IMG_84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71563"/>
            <a:ext cx="6724650" cy="501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371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117600"/>
            <a:ext cx="9250363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4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/>
          </a:bodyPr>
          <a:lstStyle/>
          <a:p>
            <a:r>
              <a:rPr lang="en-US" b="1" dirty="0" smtClean="0"/>
              <a:t>Filmmakers:</a:t>
            </a:r>
            <a:r>
              <a:rPr lang="ro-RO" b="1" dirty="0"/>
              <a:t/>
            </a:r>
            <a:br>
              <a:rPr lang="ro-RO" b="1" dirty="0"/>
            </a:br>
            <a:r>
              <a:rPr lang="en-US" b="1" dirty="0" smtClean="0"/>
              <a:t>Comenius Team 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b="1" dirty="0" smtClean="0"/>
              <a:t>Adriana  </a:t>
            </a:r>
            <a:r>
              <a:rPr lang="en-US" b="1" dirty="0"/>
              <a:t>GHERGHE-manager</a:t>
            </a:r>
            <a:endParaRPr lang="ro-RO" b="1" dirty="0"/>
          </a:p>
          <a:p>
            <a:r>
              <a:rPr lang="en-US" b="1" dirty="0" err="1" smtClean="0"/>
              <a:t>Flori</a:t>
            </a:r>
            <a:r>
              <a:rPr lang="en-US" b="1" dirty="0" smtClean="0"/>
              <a:t> </a:t>
            </a:r>
            <a:r>
              <a:rPr lang="en-US" b="1" dirty="0"/>
              <a:t>MITRA</a:t>
            </a:r>
          </a:p>
          <a:p>
            <a:r>
              <a:rPr lang="en-US" b="1" dirty="0"/>
              <a:t>Marina </a:t>
            </a:r>
            <a:r>
              <a:rPr lang="ro-RO" b="1" dirty="0"/>
              <a:t>TUȚULEASA</a:t>
            </a:r>
          </a:p>
          <a:p>
            <a:r>
              <a:rPr lang="ro-RO" b="1" dirty="0"/>
              <a:t>Roxana </a:t>
            </a:r>
            <a:r>
              <a:rPr lang="ro-RO" b="1" dirty="0" smtClean="0"/>
              <a:t>D</a:t>
            </a:r>
            <a:r>
              <a:rPr lang="en-US" b="1" dirty="0" smtClean="0"/>
              <a:t>ONDONEATA</a:t>
            </a:r>
            <a:endParaRPr lang="en-US" b="1" dirty="0"/>
          </a:p>
          <a:p>
            <a:r>
              <a:rPr lang="en-US" b="1" dirty="0" smtClean="0"/>
              <a:t>M</a:t>
            </a:r>
            <a:r>
              <a:rPr lang="ro-RO" b="1" dirty="0"/>
              <a:t>ă</a:t>
            </a:r>
            <a:r>
              <a:rPr lang="en-US" b="1" dirty="0"/>
              <a:t>d</a:t>
            </a:r>
            <a:r>
              <a:rPr lang="ro-RO" b="1" dirty="0"/>
              <a:t>ă</a:t>
            </a:r>
            <a:r>
              <a:rPr lang="en-US" b="1" dirty="0" err="1"/>
              <a:t>lina</a:t>
            </a:r>
            <a:r>
              <a:rPr lang="en-US" b="1" dirty="0"/>
              <a:t> PRODAN</a:t>
            </a:r>
          </a:p>
          <a:p>
            <a:endParaRPr lang="en-US" dirty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759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/>
              <a:t>Nasreddin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and</a:t>
            </a:r>
          </a:p>
          <a:p>
            <a:pPr marL="0" indent="0" algn="ctr">
              <a:buNone/>
            </a:pPr>
            <a:r>
              <a:rPr lang="en-US" sz="4000" b="1" dirty="0" smtClean="0"/>
              <a:t>Comenius team</a:t>
            </a:r>
          </a:p>
          <a:p>
            <a:pPr marL="0" indent="0" algn="ctr">
              <a:buNone/>
            </a:pPr>
            <a:r>
              <a:rPr lang="en-US" sz="4000" b="1" dirty="0" smtClean="0"/>
              <a:t>    Thank you for your attention</a:t>
            </a:r>
            <a:endParaRPr lang="en-US" sz="4000" b="1" dirty="0"/>
          </a:p>
        </p:txBody>
      </p:sp>
      <p:pic>
        <p:nvPicPr>
          <p:cNvPr id="6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ine 7" descr="https://encrypted-tbn0.gstatic.com/images?q=tbn:ANd9GcTR5NNDWlu7vvo17K1CGF2K9ZZ0uwtP8UOpvyXe1WZWok4JYwCj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89" y="3645024"/>
            <a:ext cx="3168352" cy="249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4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23928" y="548681"/>
            <a:ext cx="4762872" cy="2664295"/>
          </a:xfrm>
        </p:spPr>
        <p:txBody>
          <a:bodyPr>
            <a:normAutofit fontScale="92500" lnSpcReduction="20000"/>
          </a:bodyPr>
          <a:lstStyle/>
          <a:p>
            <a:endParaRPr lang="en-US" sz="3600" b="1" dirty="0" smtClean="0"/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He is known, in the Balkan literature, surviving to the contemporary period, as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Nasreddin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Hodja</a:t>
            </a:r>
            <a:r>
              <a:rPr lang="en-US" sz="3600" b="1" i="1" dirty="0" smtClean="0">
                <a:solidFill>
                  <a:srgbClr val="FF0000"/>
                </a:solidFill>
              </a:rPr>
              <a:t>.</a:t>
            </a:r>
            <a:endParaRPr lang="en-US" sz="36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Nonica\Desktop\Poveste traditionala CALATORIA\FOTO desene Poveste traditionala 2\Nasreddin Hodj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595422"/>
            <a:ext cx="3348879" cy="3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E:\DCIM\101MSDCF\DSC078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5" y="4077072"/>
            <a:ext cx="3506045" cy="256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1296144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reptunghi 1"/>
          <p:cNvSpPr/>
          <p:nvPr/>
        </p:nvSpPr>
        <p:spPr>
          <a:xfrm>
            <a:off x="3851920" y="3501009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https://www.google.ro/</a:t>
            </a:r>
            <a:r>
              <a:rPr lang="en-US" dirty="0" err="1"/>
              <a:t>search?hl</a:t>
            </a:r>
            <a:r>
              <a:rPr lang="en-US" dirty="0"/>
              <a:t>=</a:t>
            </a:r>
            <a:r>
              <a:rPr lang="en-US" dirty="0" err="1"/>
              <a:t>en&amp;site</a:t>
            </a:r>
            <a:r>
              <a:rPr lang="en-US" dirty="0"/>
              <a:t>=</a:t>
            </a:r>
            <a:r>
              <a:rPr lang="en-US" dirty="0" err="1"/>
              <a:t>imghp&amp;tbm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=1600&amp;bih=610&amp;q=</a:t>
            </a:r>
            <a:r>
              <a:rPr lang="en-US" dirty="0" err="1"/>
              <a:t>HASTRATIN+HOGEA&amp;oq</a:t>
            </a:r>
            <a:r>
              <a:rPr lang="en-US" dirty="0"/>
              <a:t>=</a:t>
            </a:r>
            <a:r>
              <a:rPr lang="en-US" dirty="0" err="1"/>
              <a:t>HASTRATIN+HOGEA&amp;gs_l</a:t>
            </a:r>
            <a:r>
              <a:rPr lang="en-US" dirty="0"/>
              <a:t>=img.3...3002.8144.0.9217.15.9.0.6.0.0.178.893.0j6.6.0.msedr...0...1ac.1.64.img..10.5.752.wVQPtZyUzHo#imgrc=8pNUMV6hr5VWlM%253A%3BLrlrMvX4p2oWGM%3Bhttp%253A%252F%252Fwww.universdecopil.ro%252Fimages%252Fstories%252Feducatie%252Fpovesti%252Fnazdravaniile-lui-nastratin-hogea.png%3Bhttp%253A%252F%252Fwww.universdecopil.ro%252Fnastratin-hogea-si-turbanul.html%3B301%3B295</a:t>
            </a:r>
          </a:p>
        </p:txBody>
      </p:sp>
    </p:spTree>
    <p:extLst>
      <p:ext uri="{BB962C8B-B14F-4D97-AF65-F5344CB8AC3E}">
        <p14:creationId xmlns:p14="http://schemas.microsoft.com/office/powerpoint/2010/main" val="16420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51519" y="620688"/>
            <a:ext cx="8640961" cy="6048672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err="1" smtClean="0"/>
              <a:t>Nasreddin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Hodja</a:t>
            </a:r>
            <a:r>
              <a:rPr lang="en-US" sz="3600" b="1" dirty="0" smtClean="0"/>
              <a:t> is a character with oriental origins derived from </a:t>
            </a:r>
            <a:r>
              <a:rPr lang="en-US" sz="3600" b="1" dirty="0" err="1" smtClean="0"/>
              <a:t>turkish</a:t>
            </a:r>
            <a:r>
              <a:rPr lang="en-US" sz="3600" b="1" dirty="0" smtClean="0"/>
              <a:t> folklore.</a:t>
            </a:r>
          </a:p>
          <a:p>
            <a:r>
              <a:rPr lang="en-US" sz="3600" b="1" dirty="0" smtClean="0"/>
              <a:t>From here it has been spread in all the Balkan’s area, becoming representative for all the region’s literature.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Nasreddin</a:t>
            </a:r>
            <a:r>
              <a:rPr lang="en-US" sz="3600" b="1" dirty="0" smtClean="0"/>
              <a:t> is: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- an emblem of the Balkan mentality,</a:t>
            </a:r>
          </a:p>
          <a:p>
            <a:pPr marL="0" indent="0">
              <a:buNone/>
            </a:pPr>
            <a:r>
              <a:rPr lang="en-US" sz="3600" b="1" dirty="0" smtClean="0"/>
              <a:t>        - a picture of the mixture of tragic, grotesque and satirical prose that characterizes the Balkans. "</a:t>
            </a:r>
            <a:endParaRPr lang="ro-RO" dirty="0" smtClean="0"/>
          </a:p>
          <a:p>
            <a:pPr marL="0" indent="0">
              <a:buNone/>
            </a:pPr>
            <a:r>
              <a:rPr lang="en-US" b="1" dirty="0" smtClean="0"/>
              <a:t> Maria </a:t>
            </a:r>
            <a:r>
              <a:rPr lang="en-US" b="1" dirty="0" err="1" smtClean="0"/>
              <a:t>Alexe</a:t>
            </a:r>
            <a:r>
              <a:rPr lang="en-US" b="1" dirty="0" smtClean="0"/>
              <a:t> – </a:t>
            </a:r>
            <a:r>
              <a:rPr lang="en-US" b="1" i="1" dirty="0" err="1" smtClean="0"/>
              <a:t>Nasreddin</a:t>
            </a:r>
            <a:r>
              <a:rPr lang="en-US" b="1" i="1" dirty="0" smtClean="0"/>
              <a:t> </a:t>
            </a:r>
            <a:r>
              <a:rPr lang="en-US" b="1" i="1" dirty="0" err="1" smtClean="0"/>
              <a:t>Hodja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“ </a:t>
            </a:r>
            <a:r>
              <a:rPr lang="en-US" i="1" dirty="0" smtClean="0"/>
              <a:t>A </a:t>
            </a:r>
            <a:r>
              <a:rPr lang="en-US" i="1" dirty="0" err="1" smtClean="0"/>
              <a:t>balkanic</a:t>
            </a:r>
            <a:r>
              <a:rPr lang="en-US" i="1" dirty="0" smtClean="0"/>
              <a:t> image of the</a:t>
            </a:r>
          </a:p>
          <a:p>
            <a:pPr marL="0" indent="0">
              <a:buNone/>
            </a:pPr>
            <a:r>
              <a:rPr lang="en-US" i="1" dirty="0" smtClean="0"/>
              <a:t> wandering wise”</a:t>
            </a:r>
          </a:p>
          <a:p>
            <a:endParaRPr lang="en-US" dirty="0"/>
          </a:p>
        </p:txBody>
      </p:sp>
      <p:pic>
        <p:nvPicPr>
          <p:cNvPr id="4" name="Imagine 3" descr="G:\FOTO TURCIA TABLETA 2014\IMG_74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714884"/>
            <a:ext cx="3286148" cy="188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071546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03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07904" y="188640"/>
            <a:ext cx="4978896" cy="593752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600" b="1" dirty="0" err="1" smtClean="0"/>
              <a:t>Nasreddin</a:t>
            </a:r>
            <a:r>
              <a:rPr lang="en-US" sz="3600" b="1" dirty="0" smtClean="0"/>
              <a:t> was born in 1208 in </a:t>
            </a:r>
            <a:r>
              <a:rPr lang="en-US" sz="3600" b="1" dirty="0" err="1" smtClean="0"/>
              <a:t>Hortu</a:t>
            </a:r>
            <a:r>
              <a:rPr lang="en-US" sz="3600" b="1" dirty="0" smtClean="0"/>
              <a:t>, a village near </a:t>
            </a:r>
            <a:r>
              <a:rPr lang="en-US" sz="3600" b="1" dirty="0" err="1" smtClean="0"/>
              <a:t>Sivrihisar</a:t>
            </a:r>
            <a:r>
              <a:rPr lang="en-US" sz="3600" b="1" dirty="0" smtClean="0"/>
              <a:t> town in the western part of Central Anatolia</a:t>
            </a:r>
            <a:r>
              <a:rPr lang="ro-RO" sz="3600" b="1" dirty="0" smtClean="0"/>
              <a:t>.</a:t>
            </a:r>
            <a:endParaRPr lang="en-US" sz="3600" b="1" dirty="0" smtClean="0"/>
          </a:p>
          <a:p>
            <a:r>
              <a:rPr lang="en-US" sz="3600" b="1" dirty="0" smtClean="0"/>
              <a:t>The people of this city were well known for their uniqueness and ridicule.</a:t>
            </a:r>
          </a:p>
          <a:p>
            <a:r>
              <a:rPr lang="en-US" sz="3600" b="1" dirty="0" smtClean="0"/>
              <a:t>He studied with the great scholars of the time</a:t>
            </a:r>
          </a:p>
          <a:p>
            <a:r>
              <a:rPr lang="en-US" sz="3600" b="1" dirty="0" smtClean="0"/>
              <a:t>He was also </a:t>
            </a:r>
            <a:r>
              <a:rPr lang="en-US" sz="3600" b="1" dirty="0" err="1" smtClean="0"/>
              <a:t>Kadi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muslim</a:t>
            </a:r>
            <a:r>
              <a:rPr lang="en-US" sz="3600" b="1" dirty="0" smtClean="0"/>
              <a:t> judge, until 1284. </a:t>
            </a:r>
          </a:p>
          <a:p>
            <a:r>
              <a:rPr lang="en-US" sz="3600" b="1" dirty="0" smtClean="0"/>
              <a:t>He died in Konya, in the same year.</a:t>
            </a:r>
            <a:endParaRPr lang="ro-RO" sz="3600" b="1" dirty="0" smtClean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6" name="Imagine 5" descr="E:\DCIM\101MSDCF\DSC07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0" y="980728"/>
            <a:ext cx="3272648" cy="23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tomb of hodj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529996" cy="23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888241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73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403244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/>
              <a:t>Nasreddin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Hodja</a:t>
            </a:r>
            <a:r>
              <a:rPr lang="en-US" sz="3600" b="1" dirty="0" smtClean="0"/>
              <a:t> was a wise philosopher, with a </a:t>
            </a:r>
            <a:r>
              <a:rPr lang="en-US" sz="3600" b="1" dirty="0" err="1" smtClean="0"/>
              <a:t>a</a:t>
            </a:r>
            <a:r>
              <a:rPr lang="en-US" sz="3600" b="1" dirty="0" smtClean="0"/>
              <a:t> highly developed sense of humor.</a:t>
            </a:r>
          </a:p>
          <a:p>
            <a:r>
              <a:rPr lang="en-US" sz="3600" b="1" dirty="0" err="1" smtClean="0"/>
              <a:t>Nasreddin</a:t>
            </a:r>
            <a:r>
              <a:rPr lang="en-US" sz="3600" b="1" dirty="0" smtClean="0"/>
              <a:t> is a satirical figure of the Middle Ages.</a:t>
            </a:r>
          </a:p>
          <a:p>
            <a:r>
              <a:rPr lang="en-US" sz="3600" b="1" dirty="0" smtClean="0"/>
              <a:t>He was a scholar and a philosopher who supported common people against the rich people.</a:t>
            </a:r>
            <a:endParaRPr lang="en-US" sz="3600" b="1" dirty="0"/>
          </a:p>
          <a:p>
            <a:r>
              <a:rPr lang="en-US" sz="3600" b="1" dirty="0" smtClean="0"/>
              <a:t>He is well known for his funny stories.</a:t>
            </a:r>
          </a:p>
          <a:p>
            <a:endParaRPr lang="en-US" dirty="0"/>
          </a:p>
        </p:txBody>
      </p:sp>
      <p:pic>
        <p:nvPicPr>
          <p:cNvPr id="5" name="Imagine 4" descr="E:\DCIM\101MSDCF\DSC078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57927"/>
            <a:ext cx="46805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80120" cy="22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142852"/>
            <a:ext cx="888241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72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79912" y="404664"/>
            <a:ext cx="4906888" cy="5904656"/>
          </a:xfrm>
        </p:spPr>
        <p:txBody>
          <a:bodyPr>
            <a:normAutofit fontScale="92500"/>
          </a:bodyPr>
          <a:lstStyle/>
          <a:p>
            <a:r>
              <a:rPr lang="en-US" sz="3600" b="1" dirty="0" err="1" smtClean="0"/>
              <a:t>Nasreddin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Hodja</a:t>
            </a:r>
            <a:r>
              <a:rPr lang="en-US" sz="3600" b="1" dirty="0" smtClean="0"/>
              <a:t> is a symbol which embodies  the desire for learning of the Turkish</a:t>
            </a:r>
            <a:r>
              <a:rPr lang="ro-RO" sz="3600" b="1" dirty="0" smtClean="0"/>
              <a:t>.</a:t>
            </a:r>
            <a:endParaRPr lang="en-US" sz="3600" b="1" dirty="0" smtClean="0"/>
          </a:p>
          <a:p>
            <a:r>
              <a:rPr lang="en-US" sz="3600" b="1" dirty="0" smtClean="0"/>
              <a:t>In this way , in his stories, appears also the philosophy of life, the </a:t>
            </a:r>
            <a:r>
              <a:rPr lang="en-US" sz="3600" b="1" dirty="0" err="1" smtClean="0"/>
              <a:t>strucuture</a:t>
            </a:r>
            <a:r>
              <a:rPr lang="en-US" sz="3600" b="1" dirty="0" smtClean="0"/>
              <a:t> of the society, the family structure and the </a:t>
            </a:r>
            <a:r>
              <a:rPr lang="en-US" sz="3600" b="1" dirty="0" err="1" smtClean="0"/>
              <a:t>turkish</a:t>
            </a:r>
            <a:r>
              <a:rPr lang="en-US" sz="3600" b="1" dirty="0" smtClean="0"/>
              <a:t> culture.</a:t>
            </a:r>
          </a:p>
          <a:p>
            <a:pPr>
              <a:buNone/>
            </a:pPr>
            <a:endParaRPr lang="en-US" sz="3600" b="1" dirty="0"/>
          </a:p>
        </p:txBody>
      </p:sp>
      <p:pic>
        <p:nvPicPr>
          <p:cNvPr id="4" name="Imagine 3" descr="E:\DCIM\101MSDCF\DSC078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283" y="1602777"/>
            <a:ext cx="5076175" cy="325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2755"/>
            <a:ext cx="88824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4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3714776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Nasreddin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Hodja</a:t>
            </a:r>
            <a:r>
              <a:rPr lang="en-US" sz="2800" b="1" dirty="0" smtClean="0"/>
              <a:t> is a man of one piece.</a:t>
            </a:r>
          </a:p>
          <a:p>
            <a:r>
              <a:rPr lang="en-US" sz="2800" b="1" dirty="0" smtClean="0"/>
              <a:t>He shows the people the right way, </a:t>
            </a:r>
            <a:r>
              <a:rPr lang="en-US" sz="2800" b="1" dirty="0" err="1" smtClean="0"/>
              <a:t>anounces</a:t>
            </a:r>
            <a:r>
              <a:rPr lang="en-US" sz="2800" b="1" dirty="0" smtClean="0"/>
              <a:t> the good works, leads the people in order to make good actions, making them to avoid the bad actions.</a:t>
            </a:r>
          </a:p>
          <a:p>
            <a:r>
              <a:rPr lang="en-US" sz="2800" b="1" dirty="0" smtClean="0"/>
              <a:t>He expressed the problems in a concise way, in an entertaining manner, with a  popular style and language, in order to explain the truth and correct the corrupt parts of the society.</a:t>
            </a:r>
          </a:p>
          <a:p>
            <a:pPr>
              <a:buNone/>
            </a:pPr>
            <a:endParaRPr lang="en-US" sz="2800" b="1" dirty="0"/>
          </a:p>
          <a:p>
            <a:endParaRPr lang="en-US" sz="2800" dirty="0"/>
          </a:p>
        </p:txBody>
      </p:sp>
      <p:pic>
        <p:nvPicPr>
          <p:cNvPr id="5" name="Picture 2" descr="https://encrypted-tbn2.gstatic.com/images?q=tbn:ANd9GcR9ggZVJn2P1c1tM9VV9EkZVbATnxhTc6NuFPfbQeoZzWNUtJBe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071942"/>
            <a:ext cx="5424382" cy="26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434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1196</Words>
  <Application>Microsoft Macintosh PowerPoint</Application>
  <PresentationFormat>On-screen Show (4:3)</PresentationFormat>
  <Paragraphs>194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Temă Office</vt:lpstr>
      <vt:lpstr> LESILE SECONDARY SCHOOL-DOLJ</vt:lpstr>
      <vt:lpstr> NASREDDIN HODJA STORY CHARACTER </vt:lpstr>
      <vt:lpstr> Nasreddin Hodja and universal literature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reason why his jokes are still alive?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1996-1997 was declared International Nasreddin Year by UNESCO.</vt:lpstr>
      <vt:lpstr>Turkish artists have used Nasreddin Hodja in the plays, music, movies, cartoons and paintings  </vt:lpstr>
      <vt:lpstr>PowerPoint Presentation</vt:lpstr>
      <vt:lpstr>PowerPoint Presentation</vt:lpstr>
      <vt:lpstr>PowerPoint Presentation</vt:lpstr>
      <vt:lpstr>   Pe Nastratin Hogea, ca personaj literar, îl găsim peste tot în Balcani About Nasreddin, as a literary character, we find everywhere in the Balkans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Filmmakers: Comenius Team </vt:lpstr>
      <vt:lpstr>PowerPoint Presentation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SCOALA GIMNAZIALA LESILE-DOLJ</dc:title>
  <dc:creator>Nonica</dc:creator>
  <cp:lastModifiedBy>JFB</cp:lastModifiedBy>
  <cp:revision>72</cp:revision>
  <dcterms:created xsi:type="dcterms:W3CDTF">2015-01-19T21:53:44Z</dcterms:created>
  <dcterms:modified xsi:type="dcterms:W3CDTF">2015-04-26T16:41:55Z</dcterms:modified>
</cp:coreProperties>
</file>