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22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890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06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10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28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95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7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433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086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587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88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031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7809-2293-49DB-8D8A-BCE1F424E22D}" type="datetimeFigureOut">
              <a:rPr lang="ro-RO" smtClean="0"/>
              <a:t>02/10/14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2A74-E509-4C1B-AEE8-0C764CD17B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16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55576" y="991657"/>
            <a:ext cx="7848872" cy="560569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>
                <a:solidFill>
                  <a:schemeClr val="accent1"/>
                </a:solidFill>
              </a:rPr>
              <a:t>COMENIUS Multilateral </a:t>
            </a:r>
            <a:r>
              <a:rPr lang="en-US" b="1" dirty="0" smtClean="0">
                <a:solidFill>
                  <a:schemeClr val="accent1"/>
                </a:solidFill>
              </a:rPr>
              <a:t>School Partnership </a:t>
            </a:r>
          </a:p>
          <a:p>
            <a:pPr fontAlgn="base"/>
            <a:endParaRPr lang="ro-RO" dirty="0">
              <a:solidFill>
                <a:schemeClr val="accent1"/>
              </a:solidFill>
            </a:endParaRPr>
          </a:p>
          <a:p>
            <a:pPr fontAlgn="base"/>
            <a:r>
              <a:rPr lang="en-US" b="1" dirty="0">
                <a:solidFill>
                  <a:schemeClr val="accent1"/>
                </a:solidFill>
              </a:rPr>
              <a:t>Democratic Values and Linguistic Diversity</a:t>
            </a:r>
            <a:endParaRPr lang="ro-RO" dirty="0">
              <a:solidFill>
                <a:schemeClr val="accent1"/>
              </a:solidFill>
            </a:endParaRPr>
          </a:p>
          <a:p>
            <a:pPr fontAlgn="base"/>
            <a:r>
              <a:rPr lang="it-IT" b="1" dirty="0">
                <a:solidFill>
                  <a:schemeClr val="accent1"/>
                </a:solidFill>
              </a:rPr>
              <a:t>13-PM-210-DJ-ES</a:t>
            </a:r>
            <a:endParaRPr lang="ro-RO" dirty="0">
              <a:solidFill>
                <a:schemeClr val="accent1"/>
              </a:solidFill>
            </a:endParaRPr>
          </a:p>
          <a:p>
            <a:pPr fontAlgn="base"/>
            <a:r>
              <a:rPr lang="ro-RO" b="1" dirty="0">
                <a:solidFill>
                  <a:schemeClr val="accent1"/>
                </a:solidFill>
              </a:rPr>
              <a:t> </a:t>
            </a:r>
            <a:endParaRPr lang="ro-RO" dirty="0">
              <a:solidFill>
                <a:schemeClr val="accent1"/>
              </a:solidFill>
            </a:endParaRPr>
          </a:p>
          <a:p>
            <a:pPr fontAlgn="base"/>
            <a:r>
              <a:rPr lang="en-US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DEMOCRATIC  VALUES </a:t>
            </a:r>
          </a:p>
          <a:p>
            <a:pPr fontAlgn="base"/>
            <a:r>
              <a:rPr lang="en-US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  <a:ea typeface="Times New Roman"/>
                <a:cs typeface="Times New Roman"/>
              </a:rPr>
              <a:t>LEAFLET</a:t>
            </a:r>
            <a:endParaRPr lang="ro-RO" b="1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fontAlgn="base"/>
            <a:endParaRPr lang="en-US" b="1" dirty="0" smtClean="0">
              <a:solidFill>
                <a:schemeClr val="accent1"/>
              </a:solidFill>
            </a:endParaRPr>
          </a:p>
          <a:p>
            <a:pPr fontAlgn="base"/>
            <a:r>
              <a:rPr lang="ro-RO" b="1" dirty="0">
                <a:solidFill>
                  <a:schemeClr val="accent1"/>
                </a:solidFill>
              </a:rPr>
              <a:t> </a:t>
            </a:r>
            <a:endParaRPr lang="ro-RO" dirty="0">
              <a:solidFill>
                <a:schemeClr val="accent1"/>
              </a:solidFill>
            </a:endParaRPr>
          </a:p>
          <a:p>
            <a:r>
              <a:rPr lang="ro-RO" b="1" dirty="0">
                <a:solidFill>
                  <a:schemeClr val="accent1"/>
                </a:solidFill>
              </a:rPr>
              <a:t>LEȘILE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o-RO" b="1" dirty="0" smtClean="0">
                <a:solidFill>
                  <a:schemeClr val="accent1"/>
                </a:solidFill>
              </a:rPr>
              <a:t>SECONDARY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o-RO" b="1" dirty="0" smtClean="0">
                <a:solidFill>
                  <a:schemeClr val="accent1"/>
                </a:solidFill>
              </a:rPr>
              <a:t> </a:t>
            </a:r>
            <a:r>
              <a:rPr lang="ro-RO" b="1" dirty="0">
                <a:solidFill>
                  <a:schemeClr val="accent1"/>
                </a:solidFill>
              </a:rPr>
              <a:t>SCHOOL</a:t>
            </a:r>
            <a:endParaRPr lang="ro-RO" dirty="0">
              <a:solidFill>
                <a:schemeClr val="accent1"/>
              </a:solidFill>
            </a:endParaRPr>
          </a:p>
          <a:p>
            <a:r>
              <a:rPr lang="ro-RO" b="1" dirty="0">
                <a:solidFill>
                  <a:schemeClr val="accent1"/>
                </a:solidFill>
              </a:rPr>
              <a:t>DOLJ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ro-RO" b="1" dirty="0" smtClean="0">
                <a:solidFill>
                  <a:schemeClr val="accent1"/>
                </a:solidFill>
              </a:rPr>
              <a:t>COUNTY</a:t>
            </a:r>
            <a:r>
              <a:rPr lang="en-US" b="1" dirty="0" smtClean="0">
                <a:solidFill>
                  <a:schemeClr val="accent1"/>
                </a:solidFill>
              </a:rPr>
              <a:t>  </a:t>
            </a:r>
            <a:r>
              <a:rPr lang="ro-RO" b="1" dirty="0" smtClean="0">
                <a:solidFill>
                  <a:schemeClr val="accent1"/>
                </a:solidFill>
              </a:rPr>
              <a:t>ROMANIA</a:t>
            </a:r>
            <a:endParaRPr lang="ro-RO" dirty="0">
              <a:solidFill>
                <a:schemeClr val="accent1"/>
              </a:solidFill>
            </a:endParaRPr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2236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51520" y="2924944"/>
            <a:ext cx="8712968" cy="3600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dirty="0"/>
              <a:t>Education for Democratic Citizenship aims to: </a:t>
            </a:r>
            <a:endParaRPr lang="ro-RO" sz="3800" dirty="0"/>
          </a:p>
          <a:p>
            <a:pPr marL="0" indent="0">
              <a:buNone/>
            </a:pPr>
            <a:r>
              <a:rPr lang="en-US" sz="3800" b="1" dirty="0" smtClean="0"/>
              <a:t>- </a:t>
            </a:r>
            <a:r>
              <a:rPr lang="en-US" sz="3800" dirty="0" smtClean="0"/>
              <a:t>promote </a:t>
            </a:r>
            <a:r>
              <a:rPr lang="en-US" sz="3800" dirty="0"/>
              <a:t>of a free, tolerant and fair society</a:t>
            </a:r>
            <a:r>
              <a:rPr lang="en-US" sz="3800" b="1" dirty="0"/>
              <a:t> </a:t>
            </a:r>
            <a:endParaRPr lang="ro-RO" sz="3800" dirty="0"/>
          </a:p>
          <a:p>
            <a:pPr marL="0" indent="0">
              <a:buNone/>
            </a:pPr>
            <a:r>
              <a:rPr lang="en-US" sz="3800" dirty="0" smtClean="0"/>
              <a:t>- the </a:t>
            </a:r>
            <a:r>
              <a:rPr lang="en-US" sz="3800" dirty="0"/>
              <a:t>formation, development and practice of civic skills and social-democratic attitudes which are necessary for active participation of the younger generation in </a:t>
            </a:r>
            <a:r>
              <a:rPr lang="en-US" sz="3800" dirty="0" err="1"/>
              <a:t>society,to</a:t>
            </a:r>
            <a:r>
              <a:rPr lang="en-US" sz="3800" dirty="0"/>
              <a:t> defend the core values ​​and principles of </a:t>
            </a:r>
            <a:r>
              <a:rPr lang="en-US" sz="3800" dirty="0" err="1"/>
              <a:t>freedom,the</a:t>
            </a:r>
            <a:r>
              <a:rPr lang="en-US" sz="3800" dirty="0"/>
              <a:t>  human rights and the rule of law which are the foundations of democracy.</a:t>
            </a:r>
            <a:endParaRPr lang="ro-RO" sz="3800" dirty="0"/>
          </a:p>
          <a:p>
            <a:pPr marL="0" indent="0">
              <a:buNone/>
            </a:pPr>
            <a:r>
              <a:rPr lang="ro-RO" sz="3800" b="1" dirty="0"/>
              <a:t> </a:t>
            </a:r>
            <a:endParaRPr lang="ro-RO" sz="3800" dirty="0"/>
          </a:p>
          <a:p>
            <a:pPr marL="0" indent="0">
              <a:buNone/>
            </a:pPr>
            <a:r>
              <a:rPr lang="ro-RO" sz="3800" b="1" dirty="0"/>
              <a:t>The National </a:t>
            </a:r>
            <a:r>
              <a:rPr lang="ro-RO" sz="3800" b="1" dirty="0" err="1"/>
              <a:t>Programme</a:t>
            </a:r>
            <a:r>
              <a:rPr lang="ro-RO" sz="3800" b="1" dirty="0"/>
              <a:t> of </a:t>
            </a:r>
            <a:r>
              <a:rPr lang="ro-RO" sz="3800" b="1" dirty="0" err="1"/>
              <a:t>Education</a:t>
            </a:r>
            <a:r>
              <a:rPr lang="ro-RO" sz="3800" b="1" dirty="0"/>
              <a:t> for </a:t>
            </a:r>
            <a:r>
              <a:rPr lang="ro-RO" sz="3800" b="1" dirty="0" smtClean="0"/>
              <a:t>Democratic </a:t>
            </a:r>
            <a:r>
              <a:rPr lang="ro-RO" sz="3800" b="1" dirty="0" err="1"/>
              <a:t>Citizenship</a:t>
            </a:r>
            <a:r>
              <a:rPr lang="ro-RO" sz="3800" b="1" dirty="0"/>
              <a:t> </a:t>
            </a:r>
            <a:r>
              <a:rPr lang="ro-RO" sz="3800" b="1" dirty="0" err="1"/>
              <a:t>has</a:t>
            </a:r>
            <a:r>
              <a:rPr lang="ro-RO" sz="3800" b="1" dirty="0"/>
              <a:t> as </a:t>
            </a:r>
            <a:r>
              <a:rPr lang="ro-RO" sz="3800" b="1" dirty="0" err="1"/>
              <a:t>main</a:t>
            </a:r>
            <a:r>
              <a:rPr lang="ro-RO" sz="3800" b="1" dirty="0"/>
              <a:t> </a:t>
            </a:r>
            <a:r>
              <a:rPr lang="ro-RO" sz="3800" b="1" dirty="0" err="1"/>
              <a:t>objectives</a:t>
            </a:r>
            <a:r>
              <a:rPr lang="ro-RO" sz="3800" b="1" dirty="0"/>
              <a:t>:</a:t>
            </a:r>
            <a:endParaRPr lang="ro-RO" sz="3800" dirty="0"/>
          </a:p>
          <a:p>
            <a:pPr marL="0" indent="0">
              <a:buNone/>
            </a:pPr>
            <a:r>
              <a:rPr lang="ro-RO" sz="3800" dirty="0"/>
              <a:t>• </a:t>
            </a:r>
            <a:r>
              <a:rPr lang="ro-RO" sz="3800" dirty="0" err="1"/>
              <a:t>awareness</a:t>
            </a:r>
            <a:r>
              <a:rPr lang="ro-RO" sz="3800" dirty="0"/>
              <a:t> </a:t>
            </a:r>
            <a:r>
              <a:rPr lang="ro-RO" sz="3800" dirty="0" err="1"/>
              <a:t>and</a:t>
            </a:r>
            <a:r>
              <a:rPr lang="ro-RO" sz="3800" dirty="0"/>
              <a:t> respect for </a:t>
            </a:r>
            <a:r>
              <a:rPr lang="ro-RO" sz="3800" dirty="0" err="1"/>
              <a:t>human</a:t>
            </a:r>
            <a:r>
              <a:rPr lang="ro-RO" sz="3800" dirty="0"/>
              <a:t> </a:t>
            </a:r>
            <a:r>
              <a:rPr lang="ro-RO" sz="3800" dirty="0" err="1"/>
              <a:t>rights</a:t>
            </a:r>
            <a:r>
              <a:rPr lang="ro-RO" sz="3800" dirty="0"/>
              <a:t>; </a:t>
            </a:r>
          </a:p>
          <a:p>
            <a:pPr marL="0" indent="0">
              <a:buNone/>
            </a:pPr>
            <a:r>
              <a:rPr lang="ro-RO" sz="3800" dirty="0"/>
              <a:t>• </a:t>
            </a:r>
            <a:r>
              <a:rPr lang="ro-RO" sz="3800" dirty="0" err="1"/>
              <a:t>formation</a:t>
            </a:r>
            <a:r>
              <a:rPr lang="ro-RO" sz="3800" dirty="0"/>
              <a:t> of a tolerant </a:t>
            </a:r>
            <a:r>
              <a:rPr lang="ro-RO" sz="3800" dirty="0" err="1"/>
              <a:t>behavior</a:t>
            </a:r>
            <a:r>
              <a:rPr lang="ro-RO" sz="3800" dirty="0"/>
              <a:t> </a:t>
            </a:r>
            <a:r>
              <a:rPr lang="ro-RO" sz="3800" dirty="0" err="1"/>
              <a:t>to</a:t>
            </a:r>
            <a:r>
              <a:rPr lang="ro-RO" sz="3800" dirty="0"/>
              <a:t> stimulate </a:t>
            </a:r>
            <a:r>
              <a:rPr lang="ro-RO" sz="3800" dirty="0" smtClean="0"/>
              <a:t>respect</a:t>
            </a:r>
            <a:r>
              <a:rPr lang="ro-RO" sz="3800" dirty="0"/>
              <a:t>, </a:t>
            </a:r>
            <a:r>
              <a:rPr lang="ro-RO" sz="3800" dirty="0" err="1"/>
              <a:t>understanding</a:t>
            </a:r>
            <a:r>
              <a:rPr lang="ro-RO" sz="3800" dirty="0"/>
              <a:t> </a:t>
            </a:r>
            <a:r>
              <a:rPr lang="ro-RO" sz="3800" dirty="0" err="1"/>
              <a:t>and</a:t>
            </a:r>
            <a:r>
              <a:rPr lang="ro-RO" sz="3800" dirty="0"/>
              <a:t> </a:t>
            </a:r>
            <a:r>
              <a:rPr lang="ro-RO" sz="3800" dirty="0" err="1"/>
              <a:t>cooperation</a:t>
            </a:r>
            <a:r>
              <a:rPr lang="ro-RO" sz="3800" dirty="0"/>
              <a:t>; </a:t>
            </a:r>
          </a:p>
          <a:p>
            <a:pPr marL="0" indent="0">
              <a:buNone/>
            </a:pPr>
            <a:r>
              <a:rPr lang="ro-RO" sz="3800" dirty="0"/>
              <a:t>• gradual </a:t>
            </a:r>
            <a:r>
              <a:rPr lang="ro-RO" sz="3800" dirty="0" err="1"/>
              <a:t>elimination</a:t>
            </a:r>
            <a:r>
              <a:rPr lang="ro-RO" sz="3800" dirty="0"/>
              <a:t> of </a:t>
            </a:r>
            <a:r>
              <a:rPr lang="ro-RO" sz="3800" dirty="0" err="1"/>
              <a:t>discrimination</a:t>
            </a:r>
            <a:r>
              <a:rPr lang="ro-RO" sz="3800" dirty="0"/>
              <a:t> </a:t>
            </a:r>
            <a:r>
              <a:rPr lang="ro-RO" sz="3800" dirty="0" err="1"/>
              <a:t>of</a:t>
            </a:r>
            <a:r>
              <a:rPr lang="ro-RO" sz="3800" dirty="0"/>
              <a:t> </a:t>
            </a:r>
            <a:r>
              <a:rPr lang="ro-RO" sz="3800" dirty="0" err="1"/>
              <a:t>any</a:t>
            </a:r>
            <a:r>
              <a:rPr lang="ro-RO" sz="3800" dirty="0"/>
              <a:t> </a:t>
            </a:r>
            <a:r>
              <a:rPr lang="ro-RO" sz="3800" dirty="0" err="1"/>
              <a:t>kind</a:t>
            </a:r>
            <a:r>
              <a:rPr lang="ro-RO" sz="3800" dirty="0"/>
              <a:t> </a:t>
            </a:r>
            <a:r>
              <a:rPr lang="ro-RO" sz="3800" dirty="0" err="1"/>
              <a:t>and</a:t>
            </a:r>
            <a:r>
              <a:rPr lang="ro-RO" sz="3800" dirty="0"/>
              <a:t> </a:t>
            </a:r>
            <a:r>
              <a:rPr lang="ro-RO" sz="3800" dirty="0" err="1"/>
              <a:t>achievement</a:t>
            </a:r>
            <a:r>
              <a:rPr lang="ro-RO" sz="3800" dirty="0"/>
              <a:t> </a:t>
            </a:r>
            <a:r>
              <a:rPr lang="ro-RO" sz="3800" dirty="0" err="1"/>
              <a:t>of</a:t>
            </a:r>
            <a:r>
              <a:rPr lang="ro-RO" sz="3800" dirty="0"/>
              <a:t> </a:t>
            </a:r>
            <a:r>
              <a:rPr lang="ro-RO" sz="3800" dirty="0" smtClean="0"/>
              <a:t>social</a:t>
            </a:r>
            <a:r>
              <a:rPr lang="en-US" sz="3800" dirty="0" smtClean="0"/>
              <a:t> </a:t>
            </a:r>
            <a:r>
              <a:rPr lang="ro-RO" sz="3800" dirty="0" err="1" smtClean="0"/>
              <a:t>integration</a:t>
            </a:r>
            <a:r>
              <a:rPr lang="ro-RO" sz="3800" dirty="0"/>
              <a:t>; </a:t>
            </a:r>
          </a:p>
          <a:p>
            <a:pPr marL="0" indent="0">
              <a:buNone/>
            </a:pPr>
            <a:r>
              <a:rPr lang="ro-RO" sz="3800" dirty="0"/>
              <a:t>• </a:t>
            </a:r>
            <a:r>
              <a:rPr lang="ro-RO" sz="3800" dirty="0" err="1"/>
              <a:t>supporting</a:t>
            </a:r>
            <a:r>
              <a:rPr lang="ro-RO" sz="3800" dirty="0"/>
              <a:t> </a:t>
            </a:r>
            <a:r>
              <a:rPr lang="ro-RO" sz="3800" dirty="0" err="1"/>
              <a:t>and</a:t>
            </a:r>
            <a:r>
              <a:rPr lang="ro-RO" sz="3800" dirty="0"/>
              <a:t> </a:t>
            </a:r>
            <a:r>
              <a:rPr lang="ro-RO" sz="3800" dirty="0" err="1"/>
              <a:t>facilitating</a:t>
            </a:r>
            <a:r>
              <a:rPr lang="ro-RO" sz="3800" dirty="0"/>
              <a:t> </a:t>
            </a:r>
            <a:r>
              <a:rPr lang="ro-RO" sz="3800" dirty="0" err="1"/>
              <a:t>the</a:t>
            </a:r>
            <a:r>
              <a:rPr lang="ro-RO" sz="3800" dirty="0"/>
              <a:t> </a:t>
            </a:r>
            <a:r>
              <a:rPr lang="ro-RO" sz="3800" dirty="0" err="1"/>
              <a:t>access</a:t>
            </a:r>
            <a:r>
              <a:rPr lang="ro-RO" sz="3800" dirty="0"/>
              <a:t> of </a:t>
            </a:r>
            <a:r>
              <a:rPr lang="ro-RO" sz="3800" dirty="0" err="1"/>
              <a:t>children</a:t>
            </a:r>
            <a:r>
              <a:rPr lang="ro-RO" sz="3800" dirty="0"/>
              <a:t> </a:t>
            </a:r>
            <a:r>
              <a:rPr lang="ro-RO" sz="3800" dirty="0" err="1"/>
              <a:t>and</a:t>
            </a:r>
            <a:r>
              <a:rPr lang="ro-RO" sz="3800" dirty="0"/>
              <a:t> </a:t>
            </a:r>
            <a:r>
              <a:rPr lang="ro-RO" sz="3800" dirty="0" err="1"/>
              <a:t>youth</a:t>
            </a:r>
            <a:r>
              <a:rPr lang="ro-RO" sz="3800" dirty="0"/>
              <a:t> in </a:t>
            </a:r>
            <a:r>
              <a:rPr lang="ro-RO" sz="3800" dirty="0" err="1"/>
              <a:t>community</a:t>
            </a:r>
            <a:r>
              <a:rPr lang="ro-RO" sz="3800" dirty="0"/>
              <a:t> </a:t>
            </a:r>
            <a:r>
              <a:rPr lang="ro-RO" sz="3800" dirty="0" err="1"/>
              <a:t>action</a:t>
            </a:r>
            <a:r>
              <a:rPr lang="ro-RO" sz="3800" dirty="0"/>
              <a:t> </a:t>
            </a:r>
            <a:r>
              <a:rPr lang="ro-RO" sz="3800" dirty="0" err="1"/>
              <a:t>to</a:t>
            </a:r>
            <a:r>
              <a:rPr lang="ro-RO" sz="3800" dirty="0"/>
              <a:t> </a:t>
            </a:r>
            <a:r>
              <a:rPr lang="ro-RO" sz="3800" dirty="0" err="1"/>
              <a:t>promote</a:t>
            </a:r>
            <a:r>
              <a:rPr lang="ro-RO" sz="3800" dirty="0"/>
              <a:t> </a:t>
            </a:r>
            <a:r>
              <a:rPr lang="ro-RO" sz="3800" dirty="0" err="1"/>
              <a:t>their</a:t>
            </a:r>
            <a:r>
              <a:rPr lang="ro-RO" sz="3800" dirty="0"/>
              <a:t> </a:t>
            </a:r>
            <a:r>
              <a:rPr lang="ro-RO" sz="3800" dirty="0" err="1"/>
              <a:t>rights</a:t>
            </a:r>
            <a:r>
              <a:rPr lang="en-US" sz="3800" dirty="0"/>
              <a:t>;</a:t>
            </a:r>
            <a:endParaRPr lang="ro-RO" sz="3800" dirty="0"/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Imagine 4" descr="http://www.coe.am/en/images/banner-ed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14" y="1475923"/>
            <a:ext cx="1619870" cy="166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://www.intercultural.ro/rom/jpg/demo_citizenship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02" y="1583715"/>
            <a:ext cx="1998861" cy="1011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55076"/>
              </p:ext>
            </p:extLst>
          </p:nvPr>
        </p:nvGraphicFramePr>
        <p:xfrm>
          <a:off x="2267744" y="476672"/>
          <a:ext cx="6192688" cy="981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Promoting </a:t>
                      </a:r>
                      <a:r>
                        <a:rPr lang="en-US" sz="2800" dirty="0" smtClean="0">
                          <a:effectLst/>
                        </a:rPr>
                        <a:t>Democratic Citizenship </a:t>
                      </a:r>
                      <a:r>
                        <a:rPr lang="en-US" sz="2800" dirty="0">
                          <a:effectLst/>
                        </a:rPr>
                        <a:t>in </a:t>
                      </a:r>
                      <a:r>
                        <a:rPr lang="en-US" sz="2800" dirty="0" smtClean="0">
                          <a:effectLst/>
                        </a:rPr>
                        <a:t>Schools</a:t>
                      </a:r>
                      <a:endParaRPr lang="ro-R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7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3528" y="991657"/>
            <a:ext cx="8363272" cy="33014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accent1"/>
                </a:solidFill>
              </a:rPr>
              <a:t>• respect for </a:t>
            </a:r>
            <a:r>
              <a:rPr lang="ro-RO" b="1" dirty="0" err="1">
                <a:solidFill>
                  <a:schemeClr val="accent1"/>
                </a:solidFill>
              </a:rPr>
              <a:t>the</a:t>
            </a:r>
            <a:r>
              <a:rPr lang="ro-RO" b="1" dirty="0">
                <a:solidFill>
                  <a:schemeClr val="accent1"/>
                </a:solidFill>
              </a:rPr>
              <a:t> basic </a:t>
            </a:r>
            <a:r>
              <a:rPr lang="ro-RO" b="1" dirty="0" err="1">
                <a:solidFill>
                  <a:schemeClr val="accent1"/>
                </a:solidFill>
              </a:rPr>
              <a:t>rules</a:t>
            </a:r>
            <a:r>
              <a:rPr lang="ro-RO" b="1" dirty="0">
                <a:solidFill>
                  <a:schemeClr val="accent1"/>
                </a:solidFill>
              </a:rPr>
              <a:t>, </a:t>
            </a:r>
            <a:r>
              <a:rPr lang="ro-RO" b="1" dirty="0" err="1">
                <a:solidFill>
                  <a:schemeClr val="accent1"/>
                </a:solidFill>
              </a:rPr>
              <a:t>laws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and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institutions</a:t>
            </a:r>
            <a:r>
              <a:rPr lang="ro-RO" b="1" dirty="0">
                <a:solidFill>
                  <a:schemeClr val="accent1"/>
                </a:solidFill>
              </a:rPr>
              <a:t> of </a:t>
            </a:r>
            <a:r>
              <a:rPr lang="ro-RO" b="1" dirty="0" err="1">
                <a:solidFill>
                  <a:schemeClr val="accent1"/>
                </a:solidFill>
              </a:rPr>
              <a:t>the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smtClean="0">
                <a:solidFill>
                  <a:schemeClr val="accent1"/>
                </a:solidFill>
              </a:rPr>
              <a:t>  </a:t>
            </a:r>
            <a:r>
              <a:rPr lang="ro-RO" b="1" dirty="0">
                <a:solidFill>
                  <a:schemeClr val="accent1"/>
                </a:solidFill>
              </a:rPr>
              <a:t>democratic state; 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accent1"/>
                </a:solidFill>
              </a:rPr>
              <a:t>• </a:t>
            </a:r>
            <a:r>
              <a:rPr lang="ro-RO" b="1" dirty="0" err="1">
                <a:solidFill>
                  <a:schemeClr val="accent1"/>
                </a:solidFill>
              </a:rPr>
              <a:t>assuming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roles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and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responsibilities</a:t>
            </a:r>
            <a:r>
              <a:rPr lang="ro-RO" b="1" dirty="0">
                <a:solidFill>
                  <a:schemeClr val="accent1"/>
                </a:solidFill>
              </a:rPr>
              <a:t> in </a:t>
            </a:r>
            <a:r>
              <a:rPr lang="ro-RO" b="1" dirty="0" err="1">
                <a:solidFill>
                  <a:schemeClr val="accent1"/>
                </a:solidFill>
              </a:rPr>
              <a:t>society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by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smtClean="0">
                <a:solidFill>
                  <a:schemeClr val="accent1"/>
                </a:solidFill>
              </a:rPr>
              <a:t>  </a:t>
            </a:r>
            <a:r>
              <a:rPr lang="ro-RO" b="1" dirty="0" err="1">
                <a:solidFill>
                  <a:schemeClr val="accent1"/>
                </a:solidFill>
              </a:rPr>
              <a:t>students</a:t>
            </a:r>
            <a:r>
              <a:rPr lang="ro-RO" b="1" dirty="0">
                <a:solidFill>
                  <a:schemeClr val="accent1"/>
                </a:solidFill>
              </a:rPr>
              <a:t>; 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accent1"/>
                </a:solidFill>
              </a:rPr>
              <a:t>• stimulate student </a:t>
            </a:r>
            <a:r>
              <a:rPr lang="ro-RO" b="1" dirty="0" err="1">
                <a:solidFill>
                  <a:schemeClr val="accent1"/>
                </a:solidFill>
              </a:rPr>
              <a:t>involvement</a:t>
            </a:r>
            <a:r>
              <a:rPr lang="ro-RO" b="1" dirty="0">
                <a:solidFill>
                  <a:schemeClr val="accent1"/>
                </a:solidFill>
              </a:rPr>
              <a:t> in </a:t>
            </a:r>
            <a:r>
              <a:rPr lang="ro-RO" b="1" dirty="0" err="1">
                <a:solidFill>
                  <a:schemeClr val="accent1"/>
                </a:solidFill>
              </a:rPr>
              <a:t>solving</a:t>
            </a:r>
            <a:r>
              <a:rPr lang="ro-RO" b="1" dirty="0">
                <a:solidFill>
                  <a:schemeClr val="accent1"/>
                </a:solidFill>
              </a:rPr>
              <a:t>  </a:t>
            </a:r>
            <a:r>
              <a:rPr lang="ro-RO" b="1" dirty="0" err="1">
                <a:solidFill>
                  <a:schemeClr val="accent1"/>
                </a:solidFill>
              </a:rPr>
              <a:t>community</a:t>
            </a:r>
            <a:r>
              <a:rPr lang="ro-RO" b="1" dirty="0">
                <a:solidFill>
                  <a:schemeClr val="accent1"/>
                </a:solidFill>
              </a:rPr>
              <a:t>  </a:t>
            </a:r>
            <a:r>
              <a:rPr lang="ro-RO" b="1" dirty="0" err="1" smtClean="0">
                <a:solidFill>
                  <a:schemeClr val="accent1"/>
                </a:solidFill>
              </a:rPr>
              <a:t>problems</a:t>
            </a:r>
            <a:r>
              <a:rPr lang="ro-RO" b="1" dirty="0" smtClean="0">
                <a:solidFill>
                  <a:schemeClr val="accent1"/>
                </a:solidFill>
              </a:rPr>
              <a:t> </a:t>
            </a:r>
            <a:r>
              <a:rPr lang="ro-RO" b="1" dirty="0">
                <a:solidFill>
                  <a:schemeClr val="accent1"/>
                </a:solidFill>
              </a:rPr>
              <a:t>as </a:t>
            </a:r>
            <a:r>
              <a:rPr lang="ro-RO" b="1" dirty="0" err="1">
                <a:solidFill>
                  <a:schemeClr val="accent1"/>
                </a:solidFill>
              </a:rPr>
              <a:t>human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resources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able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to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build</a:t>
            </a:r>
            <a:r>
              <a:rPr lang="ro-RO" b="1" dirty="0">
                <a:solidFill>
                  <a:schemeClr val="accent1"/>
                </a:solidFill>
              </a:rPr>
              <a:t> a democratic </a:t>
            </a:r>
            <a:r>
              <a:rPr lang="ro-RO" b="1" dirty="0" err="1" smtClean="0">
                <a:solidFill>
                  <a:schemeClr val="accent1"/>
                </a:solidFill>
              </a:rPr>
              <a:t>society</a:t>
            </a:r>
            <a:r>
              <a:rPr lang="ro-RO" b="1" dirty="0" smtClean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and</a:t>
            </a:r>
            <a:r>
              <a:rPr lang="ro-RO" b="1" dirty="0">
                <a:solidFill>
                  <a:schemeClr val="accent1"/>
                </a:solidFill>
              </a:rPr>
              <a:t> a </a:t>
            </a:r>
            <a:r>
              <a:rPr lang="ro-RO" b="1" dirty="0" err="1">
                <a:solidFill>
                  <a:schemeClr val="accent1"/>
                </a:solidFill>
              </a:rPr>
              <a:t>better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b="1" dirty="0" err="1">
                <a:solidFill>
                  <a:schemeClr val="accent1"/>
                </a:solidFill>
              </a:rPr>
              <a:t>future</a:t>
            </a:r>
            <a:r>
              <a:rPr lang="ro-RO" b="1" dirty="0">
                <a:solidFill>
                  <a:schemeClr val="accent1"/>
                </a:solidFill>
              </a:rPr>
              <a:t>.  </a:t>
            </a:r>
          </a:p>
          <a:p>
            <a:pPr marL="0" indent="0">
              <a:buNone/>
            </a:pPr>
            <a:r>
              <a:rPr lang="ro-RO" dirty="0"/>
              <a:t> </a:t>
            </a:r>
          </a:p>
          <a:p>
            <a:pPr marL="0" indent="0">
              <a:buNone/>
            </a:pPr>
            <a:r>
              <a:rPr lang="ro-RO" dirty="0"/>
              <a:t>The Program </a:t>
            </a:r>
            <a:r>
              <a:rPr lang="ro-RO" dirty="0" err="1"/>
              <a:t>can</a:t>
            </a:r>
            <a:r>
              <a:rPr lang="ro-RO" dirty="0"/>
              <a:t> </a:t>
            </a:r>
            <a:r>
              <a:rPr lang="ro-RO" dirty="0" err="1"/>
              <a:t>be</a:t>
            </a:r>
            <a:r>
              <a:rPr lang="ro-RO" dirty="0"/>
              <a:t> </a:t>
            </a:r>
            <a:r>
              <a:rPr lang="ro-RO" dirty="0" err="1"/>
              <a:t>achieved</a:t>
            </a:r>
            <a:r>
              <a:rPr lang="ro-RO" dirty="0"/>
              <a:t> </a:t>
            </a:r>
            <a:r>
              <a:rPr lang="ro-RO" dirty="0" err="1"/>
              <a:t>through</a:t>
            </a:r>
            <a:r>
              <a:rPr lang="ro-RO" dirty="0"/>
              <a:t> </a:t>
            </a:r>
            <a:r>
              <a:rPr lang="ro-RO" dirty="0" err="1"/>
              <a:t>partnerships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collaboration</a:t>
            </a:r>
            <a:r>
              <a:rPr lang="ro-RO" dirty="0"/>
              <a:t> </a:t>
            </a:r>
            <a:r>
              <a:rPr lang="ro-RO" dirty="0" err="1"/>
              <a:t>between</a:t>
            </a:r>
            <a:r>
              <a:rPr lang="ro-RO" dirty="0"/>
              <a:t> </a:t>
            </a:r>
            <a:r>
              <a:rPr lang="ro-RO" dirty="0" err="1"/>
              <a:t>parties</a:t>
            </a:r>
            <a:r>
              <a:rPr lang="ro-RO" dirty="0"/>
              <a:t> </a:t>
            </a:r>
            <a:r>
              <a:rPr lang="ro-RO" dirty="0" err="1"/>
              <a:t>interested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involved</a:t>
            </a:r>
            <a:r>
              <a:rPr lang="ro-RO" dirty="0"/>
              <a:t> in </a:t>
            </a:r>
            <a:r>
              <a:rPr lang="ro-RO" dirty="0" err="1"/>
              <a:t>education</a:t>
            </a:r>
            <a:r>
              <a:rPr lang="ro-RO" dirty="0"/>
              <a:t> for democratic </a:t>
            </a:r>
            <a:r>
              <a:rPr lang="ro-RO" dirty="0" err="1"/>
              <a:t>citizenship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human</a:t>
            </a:r>
            <a:r>
              <a:rPr lang="ro-RO" dirty="0"/>
              <a:t> </a:t>
            </a:r>
            <a:r>
              <a:rPr lang="ro-RO" dirty="0" err="1"/>
              <a:t>rights</a:t>
            </a:r>
            <a:r>
              <a:rPr lang="ro-RO" dirty="0"/>
              <a:t> at </a:t>
            </a:r>
            <a:r>
              <a:rPr lang="ro-RO" dirty="0" err="1"/>
              <a:t>national</a:t>
            </a:r>
            <a:r>
              <a:rPr lang="ro-RO" dirty="0"/>
              <a:t>, regional </a:t>
            </a:r>
            <a:r>
              <a:rPr lang="ro-RO" dirty="0" err="1"/>
              <a:t>and</a:t>
            </a:r>
            <a:r>
              <a:rPr lang="ro-RO" dirty="0"/>
              <a:t> local </a:t>
            </a:r>
            <a:r>
              <a:rPr lang="ro-RO" dirty="0" err="1"/>
              <a:t>level</a:t>
            </a:r>
            <a:r>
              <a:rPr lang="ro-RO" dirty="0"/>
              <a:t>.</a:t>
            </a:r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Imagine 4" descr="C:\Users\Nonica\Desktop\pacea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2105025" cy="22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s://encrypted-tbn3.gstatic.com/images?q=tbn:ANd9GcS9-3Idt3jqSJAnwBHWY99VjOLzVUoE_YpbYkhCnZkXmWijIg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808312" cy="246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88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51766"/>
            <a:ext cx="4680520" cy="6106234"/>
          </a:xfrm>
          <a:prstGeom prst="rect">
            <a:avLst/>
          </a:prstGeom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627784" y="1124744"/>
            <a:ext cx="4392488" cy="24509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                                            </a:t>
            </a:r>
            <a:r>
              <a:rPr lang="en-US" sz="1200" dirty="0"/>
              <a:t>Freedom of expression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                    The  Right to education and culture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                                      </a:t>
            </a:r>
            <a:r>
              <a:rPr lang="en-US" sz="1200" dirty="0" smtClean="0"/>
              <a:t>    </a:t>
            </a:r>
            <a:r>
              <a:rPr lang="en-US" sz="1200" dirty="0"/>
              <a:t>The  Right to live in peace and dignity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</a:t>
            </a:r>
            <a:r>
              <a:rPr lang="en-US" sz="1200" dirty="0" smtClean="0"/>
              <a:t>          The Right to Freedom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                                      </a:t>
            </a:r>
            <a:r>
              <a:rPr lang="en-US" sz="1200" dirty="0" smtClean="0"/>
              <a:t>                                           The  Right to </a:t>
            </a:r>
            <a:r>
              <a:rPr lang="en-US" sz="1200" dirty="0"/>
              <a:t>LIFE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The  Right to freedom of movement</a:t>
            </a:r>
            <a:endParaRPr lang="ro-RO" sz="1200" dirty="0"/>
          </a:p>
          <a:p>
            <a:pPr marL="0" indent="0">
              <a:buNone/>
            </a:pPr>
            <a:r>
              <a:rPr lang="en-US" sz="1200" dirty="0" smtClean="0"/>
              <a:t>                                                     The Right to </a:t>
            </a:r>
            <a:r>
              <a:rPr lang="en-US" sz="1200" dirty="0"/>
              <a:t>VOTE </a:t>
            </a:r>
            <a:r>
              <a:rPr lang="en-US" sz="1200" dirty="0" smtClean="0"/>
              <a:t>and to </a:t>
            </a:r>
            <a:r>
              <a:rPr lang="en-US" sz="1200" dirty="0"/>
              <a:t>BE ELECTED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</a:t>
            </a:r>
            <a:r>
              <a:rPr lang="en-US" sz="1200" dirty="0" smtClean="0"/>
              <a:t>The </a:t>
            </a:r>
            <a:r>
              <a:rPr lang="en-US" sz="1200" dirty="0"/>
              <a:t>RIGHT </a:t>
            </a:r>
            <a:r>
              <a:rPr lang="en-US" sz="1200" dirty="0" smtClean="0"/>
              <a:t>to </a:t>
            </a:r>
            <a:r>
              <a:rPr lang="en-US" sz="1200" dirty="0"/>
              <a:t>BE HAPPY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</a:t>
            </a:r>
            <a:r>
              <a:rPr lang="en-US" sz="1200" dirty="0" smtClean="0"/>
              <a:t>                                                                  </a:t>
            </a:r>
            <a:r>
              <a:rPr lang="en-US" sz="1200" dirty="0"/>
              <a:t>The Right to health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dirty="0" smtClean="0"/>
              <a:t>     The Right to a Healthy </a:t>
            </a:r>
            <a:r>
              <a:rPr lang="en-US" sz="1200" dirty="0" err="1" smtClean="0"/>
              <a:t>environement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dirty="0" smtClean="0"/>
              <a:t>                                                        </a:t>
            </a:r>
            <a:r>
              <a:rPr lang="en-US" sz="1200" dirty="0"/>
              <a:t>The Right to work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dirty="0" smtClean="0"/>
              <a:t>                  </a:t>
            </a:r>
            <a:r>
              <a:rPr lang="en-US" sz="1200" dirty="0"/>
              <a:t>The right to property</a:t>
            </a:r>
            <a:endParaRPr lang="ro-RO" sz="1200" dirty="0"/>
          </a:p>
          <a:p>
            <a:pPr marL="0" indent="0">
              <a:buNone/>
            </a:pPr>
            <a:r>
              <a:rPr lang="en-US" sz="1200" dirty="0"/>
              <a:t> </a:t>
            </a:r>
            <a:endParaRPr lang="ro-RO" sz="1200" dirty="0"/>
          </a:p>
        </p:txBody>
      </p:sp>
      <p:pic>
        <p:nvPicPr>
          <p:cNvPr id="4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52964"/>
              </p:ext>
            </p:extLst>
          </p:nvPr>
        </p:nvGraphicFramePr>
        <p:xfrm>
          <a:off x="2479528" y="262232"/>
          <a:ext cx="4547235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2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HUMAN </a:t>
                      </a:r>
                      <a:r>
                        <a:rPr lang="en-US" sz="2800" dirty="0" smtClean="0">
                          <a:effectLst/>
                        </a:rPr>
                        <a:t> RIGHTS</a:t>
                      </a:r>
                      <a:endParaRPr lang="ro-R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1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- Sovereignty.</a:t>
            </a:r>
            <a:br>
              <a:rPr lang="en-US" dirty="0"/>
            </a:br>
            <a:r>
              <a:rPr lang="en-US" dirty="0"/>
              <a:t>- The rights of the minority.</a:t>
            </a:r>
            <a:br>
              <a:rPr lang="en-US" dirty="0"/>
            </a:br>
            <a:r>
              <a:rPr lang="en-US" dirty="0"/>
              <a:t>- Ensuring basic human rights.</a:t>
            </a:r>
            <a:br>
              <a:rPr lang="en-US" dirty="0"/>
            </a:br>
            <a:r>
              <a:rPr lang="en-US" dirty="0"/>
              <a:t>- The existence of a legal framework with rights  </a:t>
            </a:r>
            <a:r>
              <a:rPr lang="en-US" dirty="0" smtClean="0"/>
              <a:t>and </a:t>
            </a:r>
            <a:r>
              <a:rPr lang="en-US" dirty="0"/>
              <a:t>fundamental freedoms and equal rights </a:t>
            </a:r>
            <a:r>
              <a:rPr lang="en-US" dirty="0" smtClean="0"/>
              <a:t>for  </a:t>
            </a:r>
            <a:r>
              <a:rPr lang="en-US" dirty="0"/>
              <a:t>all citizens.</a:t>
            </a:r>
            <a:br>
              <a:rPr lang="en-US" dirty="0"/>
            </a:br>
            <a:r>
              <a:rPr lang="en-US" dirty="0"/>
              <a:t>- Free and fair elections.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Right to vote and to be elected: direct universal </a:t>
            </a:r>
            <a:r>
              <a:rPr lang="en-US" dirty="0" smtClean="0"/>
              <a:t>Suffrage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Compliance with legal proceedings.</a:t>
            </a:r>
            <a:br>
              <a:rPr lang="en-US" dirty="0"/>
            </a:br>
            <a:r>
              <a:rPr lang="en-US" dirty="0"/>
              <a:t>- Constitutional limitation of the power of </a:t>
            </a:r>
            <a:r>
              <a:rPr lang="en-US" dirty="0" smtClean="0"/>
              <a:t>leaders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 Social, economic and political pluralism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Separation of powers as a necessity and a </a:t>
            </a:r>
            <a:r>
              <a:rPr lang="en-US" dirty="0" smtClean="0"/>
              <a:t>guarantee </a:t>
            </a:r>
            <a:r>
              <a:rPr lang="en-US" dirty="0"/>
              <a:t>against totalitarianism.</a:t>
            </a:r>
            <a:br>
              <a:rPr lang="en-US" dirty="0"/>
            </a:br>
            <a:r>
              <a:rPr lang="en-US" dirty="0"/>
              <a:t>- The existence of mass media.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Organization and democratic governance </a:t>
            </a:r>
            <a:r>
              <a:rPr lang="en-US" dirty="0" smtClean="0"/>
              <a:t>encompassing </a:t>
            </a:r>
            <a:r>
              <a:rPr lang="en-US" dirty="0"/>
              <a:t>all spheres of social life.</a:t>
            </a:r>
            <a:endParaRPr lang="ro-RO" dirty="0"/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913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85699"/>
              </p:ext>
            </p:extLst>
          </p:nvPr>
        </p:nvGraphicFramePr>
        <p:xfrm>
          <a:off x="1872046" y="740898"/>
          <a:ext cx="6840760" cy="678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/>
              </a:tblGrid>
              <a:tr h="678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800" dirty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FUNDAMENTAL PRINCIPLES OF DEMOCRACY</a:t>
                      </a:r>
                      <a:endParaRPr lang="ro-R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5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- Here are listed the rights and duties of pupils.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Student Council was established, which is a form of associative organization of students, with an important role in the democratization of school and teacher-student relationship.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With this organism, students can elect their representatives, may submit views and may make proposals for improving the quality of school life.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- The way in which these processes are performed are determined by the organizational culture of the school.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The Student Council is an advisory body of  the school.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It runs on its own rules based on internal regulations of the school.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Ensures the optimal functioning of school-family-community partnership.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 The council was established under the Education Law and its legal basis of operation are: </a:t>
            </a:r>
            <a:endParaRPr lang="ro-RO" dirty="0"/>
          </a:p>
          <a:p>
            <a:pPr marL="0" indent="0">
              <a:buNone/>
            </a:pPr>
            <a:r>
              <a:rPr lang="en-US" b="1" dirty="0"/>
              <a:t>- Universal Declaration of Human Rights adopted by the General Assembly of the United Nations </a:t>
            </a:r>
            <a:endParaRPr lang="ro-RO" dirty="0"/>
          </a:p>
          <a:p>
            <a:pPr marL="0" indent="0">
              <a:buNone/>
            </a:pPr>
            <a:r>
              <a:rPr lang="en-US" b="1" dirty="0"/>
              <a:t>December 10, 1948.</a:t>
            </a:r>
            <a:endParaRPr lang="ro-RO" dirty="0"/>
          </a:p>
          <a:p>
            <a:pPr marL="0" indent="0">
              <a:buNone/>
            </a:pPr>
            <a:r>
              <a:rPr lang="en-US" b="1" dirty="0"/>
              <a:t>- United Nations Convention on the Rights of the </a:t>
            </a:r>
            <a:r>
              <a:rPr lang="en-US" b="1" dirty="0" smtClean="0"/>
              <a:t>Child </a:t>
            </a:r>
            <a:r>
              <a:rPr lang="ro-RO" dirty="0" smtClean="0"/>
              <a:t>-</a:t>
            </a:r>
            <a:r>
              <a:rPr lang="en-US" dirty="0" smtClean="0"/>
              <a:t> </a:t>
            </a:r>
            <a:r>
              <a:rPr lang="ro-RO" dirty="0" err="1" smtClean="0"/>
              <a:t>Collaboration</a:t>
            </a:r>
            <a:r>
              <a:rPr lang="ro-RO" dirty="0" smtClean="0"/>
              <a:t>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Council of Europe </a:t>
            </a:r>
            <a:r>
              <a:rPr lang="ro-RO" dirty="0" err="1"/>
              <a:t>reference</a:t>
            </a:r>
            <a:r>
              <a:rPr lang="ro-RO" dirty="0"/>
              <a:t> </a:t>
            </a:r>
            <a:r>
              <a:rPr lang="ro-RO" dirty="0" err="1"/>
              <a:t>books</a:t>
            </a:r>
            <a:r>
              <a:rPr lang="ro-RO" dirty="0"/>
              <a:t>.</a:t>
            </a:r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3442"/>
              </p:ext>
            </p:extLst>
          </p:nvPr>
        </p:nvGraphicFramePr>
        <p:xfrm>
          <a:off x="2195736" y="777217"/>
          <a:ext cx="5832648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/>
              </a:tblGrid>
              <a:tr h="419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SCHOOL`S </a:t>
                      </a:r>
                      <a:r>
                        <a:rPr lang="en-US" sz="3200" dirty="0" smtClean="0">
                          <a:effectLst/>
                        </a:rPr>
                        <a:t> REGULATIONS</a:t>
                      </a:r>
                      <a:endParaRPr lang="ro-R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10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https://encrypted-tbn0.gstatic.com/images?q=tbn:ANd9GcTR5NNDWlu7vvo17K1CGF2K9ZZ0uwtP8UOpvyXe1WZWok4JYwC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02" y="3789040"/>
            <a:ext cx="2529114" cy="24655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88263" y="3140968"/>
            <a:ext cx="5472608" cy="3528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b="1" dirty="0"/>
              <a:t>AUTHORS: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    </a:t>
            </a:r>
            <a:r>
              <a:rPr lang="ro-RO" b="1" dirty="0" err="1"/>
              <a:t>Teacher</a:t>
            </a:r>
            <a:r>
              <a:rPr lang="ro-RO" b="1" dirty="0"/>
              <a:t>  Nadia </a:t>
            </a:r>
            <a:r>
              <a:rPr lang="ro-RO" b="1" dirty="0" err="1"/>
              <a:t>MANDA-coordinator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    </a:t>
            </a:r>
            <a:r>
              <a:rPr lang="ro-RO" b="1" dirty="0" err="1"/>
              <a:t>Teacher</a:t>
            </a:r>
            <a:r>
              <a:rPr lang="ro-RO" b="1" dirty="0"/>
              <a:t>  Adriana </a:t>
            </a:r>
            <a:r>
              <a:rPr lang="ro-RO" b="1" dirty="0" err="1"/>
              <a:t>GHERGHE-manager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    </a:t>
            </a:r>
            <a:r>
              <a:rPr lang="ro-RO" b="1" dirty="0" err="1"/>
              <a:t>Teacher</a:t>
            </a:r>
            <a:r>
              <a:rPr lang="ro-RO" b="1" dirty="0"/>
              <a:t>  Alexandra OLARIU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    </a:t>
            </a:r>
            <a:r>
              <a:rPr lang="ro-RO" b="1" dirty="0" err="1"/>
              <a:t>Teacher</a:t>
            </a:r>
            <a:r>
              <a:rPr lang="ro-RO" b="1" dirty="0"/>
              <a:t>  Flori MITRA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    </a:t>
            </a:r>
            <a:r>
              <a:rPr lang="ro-RO" b="1" dirty="0" err="1"/>
              <a:t>Teacher</a:t>
            </a:r>
            <a:r>
              <a:rPr lang="ro-RO" b="1" dirty="0"/>
              <a:t>  Marina TUTULEASA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          AND </a:t>
            </a:r>
            <a:r>
              <a:rPr lang="ro-RO" b="1" dirty="0" smtClean="0"/>
              <a:t>S</a:t>
            </a:r>
            <a:r>
              <a:rPr lang="en-US" b="1" dirty="0" err="1" smtClean="0"/>
              <a:t>tudents</a:t>
            </a:r>
            <a:r>
              <a:rPr lang="ro-RO" b="1" dirty="0" smtClean="0"/>
              <a:t>:</a:t>
            </a:r>
            <a:endParaRPr lang="ro-RO" dirty="0"/>
          </a:p>
          <a:p>
            <a:pPr marL="0" indent="0">
              <a:buNone/>
            </a:pPr>
            <a:r>
              <a:rPr lang="ro-RO" b="1" dirty="0" smtClean="0"/>
              <a:t>Adrian </a:t>
            </a:r>
            <a:r>
              <a:rPr lang="en-US" b="1" dirty="0" err="1" smtClean="0"/>
              <a:t>Tudoran</a:t>
            </a:r>
            <a:r>
              <a:rPr lang="en-US" b="1" dirty="0" smtClean="0"/>
              <a:t> </a:t>
            </a:r>
            <a:r>
              <a:rPr lang="en-US" b="1" dirty="0" err="1"/>
              <a:t>S</a:t>
            </a:r>
            <a:r>
              <a:rPr lang="en-US" b="1" dirty="0" err="1" smtClean="0"/>
              <a:t>urligeanu</a:t>
            </a:r>
            <a:endParaRPr lang="ro-RO" dirty="0"/>
          </a:p>
          <a:p>
            <a:pPr marL="0" indent="0">
              <a:buNone/>
            </a:pPr>
            <a:r>
              <a:rPr lang="en-US" b="1" dirty="0" smtClean="0"/>
              <a:t>Cristian </a:t>
            </a:r>
            <a:r>
              <a:rPr lang="en-US" b="1" dirty="0" err="1" smtClean="0"/>
              <a:t>Lupu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Liliana </a:t>
            </a:r>
            <a:r>
              <a:rPr lang="en-US" b="1" dirty="0" err="1" smtClean="0"/>
              <a:t>Burcea</a:t>
            </a:r>
            <a:endParaRPr lang="ro-RO" b="1" dirty="0"/>
          </a:p>
        </p:txBody>
      </p:sp>
      <p:pic>
        <p:nvPicPr>
          <p:cNvPr id="4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" y="219179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Imagine 5" descr="C:\Users\Nonica\AppData\Local\Temp\Rar$DI00.318\logo -floare-om-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73035"/>
            <a:ext cx="1409829" cy="12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H:\DCIM\103MSDCF\DSC010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67" y="1706829"/>
            <a:ext cx="2559601" cy="172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H:\DCIM\103MSDCF\DSC010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1"/>
            <a:ext cx="2664296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ine 8" descr="H:\DCIM\103MSDCF\DSC0109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" y="934560"/>
            <a:ext cx="3153632" cy="19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ine 9" descr="C:\Users\Nonica\Desktop\Book-democracy-20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93" y="219179"/>
            <a:ext cx="1276275" cy="148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7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63790" y="3645024"/>
            <a:ext cx="8136904" cy="28083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1"/>
                </a:solidFill>
              </a:rPr>
              <a:t>The “Democratic Values ​​and Linguistic Diversity” </a:t>
            </a:r>
            <a:endParaRPr lang="ro-RO" sz="3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accent1"/>
                </a:solidFill>
              </a:rPr>
              <a:t>is carried out with financial support from the European </a:t>
            </a:r>
            <a:r>
              <a:rPr lang="en-US" sz="3000" b="1" dirty="0" smtClean="0">
                <a:solidFill>
                  <a:schemeClr val="accent1"/>
                </a:solidFill>
              </a:rPr>
              <a:t>Commission. </a:t>
            </a:r>
            <a:r>
              <a:rPr lang="en-US" sz="3000" b="1" dirty="0">
                <a:solidFill>
                  <a:schemeClr val="accent1"/>
                </a:solidFill>
              </a:rPr>
              <a:t>The content of this material is the sole responsibility of the author, and the National Agency and the European Commission are not responsible for how it will be used</a:t>
            </a:r>
            <a:r>
              <a:rPr lang="en-US" sz="3000" b="1" dirty="0" smtClean="0">
                <a:solidFill>
                  <a:schemeClr val="accent1"/>
                </a:solidFill>
              </a:rPr>
              <a:t>.  </a:t>
            </a:r>
            <a:endParaRPr lang="ro-RO" sz="3000" b="1" dirty="0">
              <a:solidFill>
                <a:schemeClr val="accent1"/>
              </a:solidFill>
            </a:endParaRPr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Imagine 4" descr="http://www.copilul.ro/_files/articole/Pagina_Copii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13000"/>
            <a:ext cx="4536504" cy="206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://www.famouswhy.ro/pictures/articole/cunoasterea_si_sustinerea_ideilor_si_valorilor_democratie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9" y="1641160"/>
            <a:ext cx="1608824" cy="129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http://revistadepovestiri.ro/butic/image/cache/data/produse/tricouVDFf-409x5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36" y="734164"/>
            <a:ext cx="1451074" cy="197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97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>
            <a:normAutofit fontScale="40000" lnSpcReduction="20000"/>
          </a:bodyPr>
          <a:lstStyle/>
          <a:p>
            <a:pPr marL="0" indent="0" algn="ctr" fontAlgn="base">
              <a:buNone/>
            </a:pPr>
            <a:r>
              <a:rPr lang="ro-RO" sz="7000" dirty="0" smtClean="0">
                <a:solidFill>
                  <a:schemeClr val="accent1"/>
                </a:solidFill>
              </a:rPr>
              <a:t>Pol</a:t>
            </a:r>
            <a:r>
              <a:rPr lang="en-US" sz="7000" dirty="0" smtClean="0">
                <a:solidFill>
                  <a:schemeClr val="accent1"/>
                </a:solidFill>
              </a:rPr>
              <a:t>a</a:t>
            </a:r>
            <a:r>
              <a:rPr lang="ro-RO" sz="7000" dirty="0" err="1" smtClean="0">
                <a:solidFill>
                  <a:schemeClr val="accent1"/>
                </a:solidFill>
              </a:rPr>
              <a:t>nd</a:t>
            </a:r>
            <a:endParaRPr lang="en-US" sz="7000" dirty="0" smtClean="0">
              <a:solidFill>
                <a:schemeClr val="accent1"/>
              </a:solidFill>
            </a:endParaRPr>
          </a:p>
          <a:p>
            <a:pPr marL="0" indent="0" algn="ctr" fontAlgn="base">
              <a:buNone/>
            </a:pPr>
            <a:r>
              <a:rPr lang="ro-RO" sz="7000" dirty="0" err="1" smtClean="0">
                <a:solidFill>
                  <a:schemeClr val="accent1"/>
                </a:solidFill>
              </a:rPr>
              <a:t>Zamosc</a:t>
            </a:r>
            <a:endParaRPr lang="ro-RO" sz="7000" dirty="0">
              <a:solidFill>
                <a:schemeClr val="accent1"/>
              </a:solidFill>
            </a:endParaRPr>
          </a:p>
          <a:p>
            <a:pPr marL="0" indent="0" algn="ctr" fontAlgn="base">
              <a:buNone/>
            </a:pPr>
            <a:r>
              <a:rPr lang="ro-RO" sz="7000" dirty="0">
                <a:solidFill>
                  <a:schemeClr val="accent1"/>
                </a:solidFill>
              </a:rPr>
              <a:t>10-12 </a:t>
            </a:r>
            <a:r>
              <a:rPr lang="ro-RO" sz="7000" dirty="0" err="1">
                <a:solidFill>
                  <a:schemeClr val="accent1"/>
                </a:solidFill>
              </a:rPr>
              <a:t>February</a:t>
            </a:r>
            <a:r>
              <a:rPr lang="ro-RO" sz="7000" dirty="0">
                <a:solidFill>
                  <a:schemeClr val="accent1"/>
                </a:solidFill>
              </a:rPr>
              <a:t> 2014</a:t>
            </a:r>
          </a:p>
          <a:p>
            <a:pPr marL="0" indent="0">
              <a:buNone/>
            </a:pPr>
            <a:r>
              <a:rPr lang="en-US" sz="6000" dirty="0"/>
              <a:t> </a:t>
            </a:r>
            <a:endParaRPr lang="ro-RO" sz="6000" dirty="0"/>
          </a:p>
          <a:p>
            <a:pPr marL="0" indent="0">
              <a:buNone/>
            </a:pPr>
            <a:r>
              <a:rPr lang="en-US" dirty="0"/>
              <a:t>  </a:t>
            </a:r>
            <a:r>
              <a:rPr lang="en-US" sz="5100" b="1" dirty="0" smtClean="0"/>
              <a:t>   </a:t>
            </a:r>
            <a:r>
              <a:rPr lang="en-US" sz="5100" b="1" dirty="0"/>
              <a:t>SCHOOL`S VISION</a:t>
            </a:r>
            <a:endParaRPr lang="ro-RO" sz="5100" dirty="0"/>
          </a:p>
          <a:p>
            <a:pPr marL="0" indent="0">
              <a:buNone/>
            </a:pPr>
            <a:r>
              <a:rPr lang="en-US" sz="5100" dirty="0"/>
              <a:t>“EDUCATE TODAY FOR TOMORROW`S SOCIETY”</a:t>
            </a:r>
            <a:endParaRPr lang="ro-RO" sz="5100" dirty="0"/>
          </a:p>
          <a:p>
            <a:pPr marL="0" indent="0">
              <a:buNone/>
            </a:pPr>
            <a:endParaRPr lang="en-US" sz="5100" b="1" dirty="0" smtClean="0"/>
          </a:p>
          <a:p>
            <a:pPr marL="0" indent="0">
              <a:buNone/>
            </a:pPr>
            <a:r>
              <a:rPr lang="en-US" sz="5100" b="1" dirty="0" smtClean="0"/>
              <a:t>    </a:t>
            </a:r>
            <a:r>
              <a:rPr lang="en-US" sz="5100" b="1" dirty="0"/>
              <a:t>SCHOOL`S MISSION</a:t>
            </a:r>
            <a:endParaRPr lang="ro-RO" sz="5100" dirty="0"/>
          </a:p>
          <a:p>
            <a:pPr marL="0" indent="0">
              <a:buNone/>
            </a:pPr>
            <a:r>
              <a:rPr lang="en-US" sz="5100" dirty="0"/>
              <a:t>“ EFFICIENCY –QUALITY- PROFESSIONALISM “</a:t>
            </a:r>
            <a:endParaRPr lang="ro-RO" sz="5100" dirty="0"/>
          </a:p>
          <a:p>
            <a:pPr marL="0" indent="0">
              <a:buNone/>
            </a:pPr>
            <a:r>
              <a:rPr lang="en-US" sz="5100" b="1" dirty="0"/>
              <a:t> </a:t>
            </a:r>
            <a:endParaRPr lang="ro-RO" sz="5100" dirty="0"/>
          </a:p>
          <a:p>
            <a:pPr marL="0" indent="0">
              <a:buNone/>
            </a:pPr>
            <a:r>
              <a:rPr lang="ro-RO" sz="5100" b="1" dirty="0"/>
              <a:t>  SCHOOL`S PRIORITY</a:t>
            </a:r>
            <a:endParaRPr lang="ro-RO" sz="5100" dirty="0"/>
          </a:p>
          <a:p>
            <a:pPr marL="0" indent="0">
              <a:buNone/>
            </a:pPr>
            <a:r>
              <a:rPr lang="ro-RO" sz="5100" dirty="0"/>
              <a:t>” CREATE A CLIMATE OF TRUST AND UNDERSTANDING”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93158"/>
              </p:ext>
            </p:extLst>
          </p:nvPr>
        </p:nvGraphicFramePr>
        <p:xfrm>
          <a:off x="2019308" y="734164"/>
          <a:ext cx="4928956" cy="534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956"/>
              </a:tblGrid>
              <a:tr h="534596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VALUES  LEAFLET</a:t>
                      </a:r>
                      <a:endParaRPr lang="ro-RO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5" descr="Logo-rights-th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232248" cy="142377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4" descr="LOGO-HUMAN RIGHTS-1-t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016224" cy="138671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18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r>
              <a:rPr lang="en-US" sz="4400" dirty="0"/>
              <a:t>“Democracy is a delicate plant, </a:t>
            </a:r>
            <a:endParaRPr lang="ro-RO" sz="4400" dirty="0"/>
          </a:p>
          <a:p>
            <a:pPr marL="0" indent="0" algn="ctr" fontAlgn="base">
              <a:buNone/>
            </a:pPr>
            <a:r>
              <a:rPr lang="en-US" sz="4400" dirty="0"/>
              <a:t> do not crush it, </a:t>
            </a:r>
            <a:endParaRPr lang="ro-RO" sz="4400" dirty="0"/>
          </a:p>
          <a:p>
            <a:pPr marL="0" indent="0" algn="ctr" fontAlgn="base">
              <a:buNone/>
            </a:pPr>
            <a:r>
              <a:rPr lang="en-US" sz="4400" dirty="0"/>
              <a:t>but  help it  flourish.” </a:t>
            </a:r>
            <a:endParaRPr lang="ro-RO" sz="4400" dirty="0"/>
          </a:p>
          <a:p>
            <a:pPr marL="0" indent="0" fontAlgn="base">
              <a:buNone/>
            </a:pPr>
            <a:r>
              <a:rPr lang="en-US" sz="4400" dirty="0"/>
              <a:t> </a:t>
            </a:r>
            <a:endParaRPr lang="ro-RO" sz="4400" dirty="0"/>
          </a:p>
          <a:p>
            <a:pPr marL="0" indent="0" algn="r" fontAlgn="base">
              <a:buNone/>
            </a:pPr>
            <a:r>
              <a:rPr lang="en-US" sz="4400" dirty="0"/>
              <a:t>                                               </a:t>
            </a:r>
            <a:r>
              <a:rPr lang="en-US" sz="4400" dirty="0" err="1"/>
              <a:t>Valeriu</a:t>
            </a:r>
            <a:r>
              <a:rPr lang="en-US" sz="4400" dirty="0"/>
              <a:t> </a:t>
            </a:r>
            <a:r>
              <a:rPr lang="en-US" sz="4400" dirty="0" err="1"/>
              <a:t>Butulescu</a:t>
            </a:r>
            <a:endParaRPr lang="ro-RO" sz="4400" dirty="0"/>
          </a:p>
          <a:p>
            <a:pPr marL="0" indent="0" fontAlgn="base">
              <a:buNone/>
            </a:pPr>
            <a:r>
              <a:rPr lang="en-US" sz="4400" dirty="0"/>
              <a:t>                               </a:t>
            </a:r>
            <a:endParaRPr lang="ro-RO" sz="4400" dirty="0"/>
          </a:p>
          <a:p>
            <a:pPr marL="0" indent="0" algn="ctr" fontAlgn="base">
              <a:buNone/>
            </a:pPr>
            <a:r>
              <a:rPr lang="en-US" sz="4400" dirty="0"/>
              <a:t>“Democracy is government of the people, </a:t>
            </a:r>
            <a:endParaRPr lang="en-US" sz="4400" dirty="0" smtClean="0"/>
          </a:p>
          <a:p>
            <a:pPr marL="0" indent="0" algn="ctr" fontAlgn="base">
              <a:buNone/>
            </a:pPr>
            <a:r>
              <a:rPr lang="en-US" sz="4400" dirty="0" smtClean="0"/>
              <a:t>by </a:t>
            </a:r>
            <a:r>
              <a:rPr lang="en-US" sz="4400" dirty="0"/>
              <a:t>the people, </a:t>
            </a:r>
            <a:r>
              <a:rPr lang="en-US" sz="4400" dirty="0" smtClean="0"/>
              <a:t>for </a:t>
            </a:r>
            <a:r>
              <a:rPr lang="en-US" sz="4400" dirty="0"/>
              <a:t>the people.” </a:t>
            </a:r>
            <a:endParaRPr lang="ro-RO" sz="4400" dirty="0"/>
          </a:p>
          <a:p>
            <a:pPr marL="0" indent="0" fontAlgn="base">
              <a:buNone/>
            </a:pPr>
            <a:r>
              <a:rPr lang="en-US" sz="4400" dirty="0"/>
              <a:t> </a:t>
            </a:r>
            <a:endParaRPr lang="ro-RO" sz="4400" dirty="0"/>
          </a:p>
          <a:p>
            <a:pPr marL="0" indent="0" algn="r" fontAlgn="base">
              <a:buNone/>
            </a:pPr>
            <a:r>
              <a:rPr lang="ro-RO" sz="4400" dirty="0"/>
              <a:t>                                 Abraham Lincoln</a:t>
            </a:r>
          </a:p>
          <a:p>
            <a:pPr marL="0" indent="0">
              <a:buNone/>
            </a:pPr>
            <a:r>
              <a:rPr lang="it-IT" sz="4400" dirty="0"/>
              <a:t>  </a:t>
            </a:r>
            <a:endParaRPr lang="ro-RO" sz="4400" dirty="0"/>
          </a:p>
          <a:p>
            <a:pPr marL="0" indent="0" algn="ctr">
              <a:buNone/>
            </a:pPr>
            <a:r>
              <a:rPr lang="en-US" sz="4400" b="1" dirty="0"/>
              <a:t>DEMOCRACY</a:t>
            </a:r>
            <a:endParaRPr lang="ro-RO" sz="4400" dirty="0"/>
          </a:p>
          <a:p>
            <a:pPr marL="0" indent="0" algn="ctr">
              <a:buNone/>
            </a:pPr>
            <a:r>
              <a:rPr lang="en-US" sz="4400" b="1" dirty="0"/>
              <a:t>Greek term = government by the people</a:t>
            </a:r>
            <a:endParaRPr lang="ro-RO" sz="4400" dirty="0"/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68625"/>
              </p:ext>
            </p:extLst>
          </p:nvPr>
        </p:nvGraphicFramePr>
        <p:xfrm>
          <a:off x="2627784" y="734164"/>
          <a:ext cx="4320480" cy="51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</a:tblGrid>
              <a:tr h="514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DEMOCRATIC VALUES</a:t>
                      </a:r>
                      <a:endParaRPr lang="ro-RO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6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it-IT" dirty="0" smtClean="0"/>
              <a:t>1 </a:t>
            </a:r>
            <a:r>
              <a:rPr lang="it-IT" dirty="0"/>
              <a:t>- Human Rights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      What do they represent and which are the  </a:t>
            </a:r>
            <a:r>
              <a:rPr lang="en-US" dirty="0" smtClean="0"/>
              <a:t>human </a:t>
            </a:r>
            <a:r>
              <a:rPr lang="en-US" dirty="0"/>
              <a:t>rights?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2 - Democratic  citizenship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      What is democratic citizenship?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3 - Education for democratic citizenship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     What is education for democratic </a:t>
            </a:r>
            <a:r>
              <a:rPr lang="en-US" dirty="0" smtClean="0"/>
              <a:t> </a:t>
            </a:r>
            <a:r>
              <a:rPr lang="en-US" dirty="0"/>
              <a:t>citizenship?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4 - Human Rights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What </a:t>
            </a:r>
            <a:r>
              <a:rPr lang="en-US" dirty="0"/>
              <a:t>is human rights education?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5 - What are the principles of </a:t>
            </a:r>
            <a:r>
              <a:rPr lang="en-US" dirty="0" smtClean="0"/>
              <a:t>democracy</a:t>
            </a:r>
            <a:r>
              <a:rPr lang="en-US" dirty="0"/>
              <a:t>?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 6 - Promoting education in school </a:t>
            </a:r>
            <a:r>
              <a:rPr lang="en-US" dirty="0" smtClean="0"/>
              <a:t>for democratic </a:t>
            </a:r>
            <a:r>
              <a:rPr lang="en-US" dirty="0"/>
              <a:t>citizenship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and </a:t>
            </a:r>
            <a:r>
              <a:rPr lang="en-US" dirty="0"/>
              <a:t>human rights</a:t>
            </a:r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92367"/>
              </p:ext>
            </p:extLst>
          </p:nvPr>
        </p:nvGraphicFramePr>
        <p:xfrm>
          <a:off x="2411760" y="722562"/>
          <a:ext cx="4680520" cy="61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/>
              </a:tblGrid>
              <a:tr h="618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 U M </a:t>
                      </a:r>
                      <a:r>
                        <a:rPr lang="en-US" sz="2800" dirty="0" err="1" smtClean="0">
                          <a:effectLst/>
                        </a:rPr>
                        <a:t>M</a:t>
                      </a:r>
                      <a:r>
                        <a:rPr lang="en-US" sz="2800" dirty="0" smtClean="0">
                          <a:effectLst/>
                        </a:rPr>
                        <a:t> A R</a:t>
                      </a:r>
                      <a:r>
                        <a:rPr lang="en-US" sz="2800" baseline="0" dirty="0" smtClean="0">
                          <a:effectLst/>
                        </a:rPr>
                        <a:t> Y</a:t>
                      </a:r>
                      <a:endParaRPr lang="ro-R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4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endParaRPr lang="ro-RO" dirty="0"/>
          </a:p>
          <a:p>
            <a:pPr marL="0" indent="0">
              <a:buNone/>
            </a:pPr>
            <a:r>
              <a:rPr lang="en-US" dirty="0"/>
              <a:t> 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 </a:t>
            </a:r>
            <a:endParaRPr lang="ro-RO" dirty="0"/>
          </a:p>
          <a:p>
            <a:pPr marL="0" indent="0" fontAlgn="base">
              <a:buNone/>
            </a:pPr>
            <a:r>
              <a:rPr lang="en-US" dirty="0"/>
              <a:t>Human rights represent </a:t>
            </a:r>
            <a:r>
              <a:rPr lang="en-US" dirty="0" smtClean="0"/>
              <a:t>the core </a:t>
            </a:r>
            <a:r>
              <a:rPr lang="en-US" dirty="0"/>
              <a:t>activities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European Council </a:t>
            </a:r>
            <a:r>
              <a:rPr lang="en-US" dirty="0"/>
              <a:t>and have a big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influence on </a:t>
            </a:r>
            <a:r>
              <a:rPr lang="en-US" dirty="0"/>
              <a:t>the life of people in Europe.</a:t>
            </a:r>
            <a:endParaRPr lang="ro-RO" dirty="0"/>
          </a:p>
          <a:p>
            <a:pPr marL="0" indent="0" fontAlgn="base">
              <a:buNone/>
            </a:pPr>
            <a:r>
              <a:rPr lang="en-US" dirty="0"/>
              <a:t> </a:t>
            </a:r>
            <a:endParaRPr lang="ro-RO" dirty="0"/>
          </a:p>
          <a:p>
            <a:pPr marL="0" indent="0" fontAlgn="base">
              <a:buNone/>
            </a:pPr>
            <a:r>
              <a:rPr lang="en-US" dirty="0"/>
              <a:t>The main instruments prepared in </a:t>
            </a:r>
            <a:r>
              <a:rPr lang="en-US" dirty="0" smtClean="0"/>
              <a:t>this </a:t>
            </a:r>
          </a:p>
          <a:p>
            <a:pPr marL="0" indent="0" fontAlgn="base">
              <a:buNone/>
            </a:pPr>
            <a:r>
              <a:rPr lang="en-US" dirty="0" smtClean="0"/>
              <a:t>Purpose by </a:t>
            </a:r>
            <a:r>
              <a:rPr lang="en-US" dirty="0"/>
              <a:t>the Council of </a:t>
            </a:r>
            <a:r>
              <a:rPr lang="en-US" dirty="0" smtClean="0"/>
              <a:t>Europe </a:t>
            </a:r>
            <a:r>
              <a:rPr lang="en-US" dirty="0"/>
              <a:t>are:</a:t>
            </a:r>
            <a:endParaRPr lang="ro-RO" dirty="0"/>
          </a:p>
          <a:p>
            <a:pPr marL="0" indent="0" fontAlgn="base">
              <a:buNone/>
            </a:pPr>
            <a:r>
              <a:rPr lang="en-US" dirty="0" smtClean="0"/>
              <a:t>- The </a:t>
            </a:r>
            <a:r>
              <a:rPr lang="en-US" dirty="0"/>
              <a:t>European Convention on </a:t>
            </a:r>
            <a:r>
              <a:rPr lang="en-US" dirty="0" smtClean="0"/>
              <a:t>Human </a:t>
            </a:r>
            <a:r>
              <a:rPr lang="en-US" dirty="0"/>
              <a:t>Rights</a:t>
            </a:r>
            <a:endParaRPr lang="ro-RO" dirty="0"/>
          </a:p>
          <a:p>
            <a:pPr marL="0" indent="0" fontAlgn="base">
              <a:buNone/>
            </a:pPr>
            <a:r>
              <a:rPr lang="en-US" dirty="0" smtClean="0"/>
              <a:t>- The </a:t>
            </a:r>
            <a:r>
              <a:rPr lang="en-US" dirty="0"/>
              <a:t>European Social </a:t>
            </a:r>
            <a:r>
              <a:rPr lang="en-US" dirty="0" smtClean="0"/>
              <a:t>Charter.</a:t>
            </a:r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12" descr="11905_5805_pr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81" y="4293096"/>
            <a:ext cx="1800272" cy="2210048"/>
          </a:xfrm>
          <a:prstGeom prst="rect">
            <a:avLst/>
          </a:prstGeom>
          <a:noFill/>
          <a:extLst/>
        </p:spPr>
      </p:pic>
      <p:pic>
        <p:nvPicPr>
          <p:cNvPr id="6" name="Picture 20" descr="democratie_-_definirea_termenulu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3081"/>
            <a:ext cx="1212572" cy="1123489"/>
          </a:xfrm>
          <a:prstGeom prst="rect">
            <a:avLst/>
          </a:prstGeom>
          <a:noFill/>
          <a:extLst/>
        </p:spPr>
      </p:pic>
      <p:pic>
        <p:nvPicPr>
          <p:cNvPr id="7" name="Picture 10" descr="Democratia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39236"/>
            <a:ext cx="1152128" cy="1511178"/>
          </a:xfrm>
          <a:prstGeom prst="rect">
            <a:avLst/>
          </a:prstGeom>
          <a:noFill/>
          <a:extLst/>
        </p:spPr>
      </p:pic>
      <p:pic>
        <p:nvPicPr>
          <p:cNvPr id="8" name="Picture 10" descr="b_3119_2003_NRDO_n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35099"/>
            <a:ext cx="2270745" cy="2440193"/>
          </a:xfrm>
          <a:prstGeom prst="rect">
            <a:avLst/>
          </a:prstGeom>
          <a:noFill/>
          <a:extLst/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35904"/>
              </p:ext>
            </p:extLst>
          </p:nvPr>
        </p:nvGraphicFramePr>
        <p:xfrm>
          <a:off x="2613829" y="706185"/>
          <a:ext cx="4300852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0852"/>
              </a:tblGrid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HUMAN RIGHTS</a:t>
                      </a:r>
                      <a:endParaRPr lang="ro-R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61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o-RO" sz="3400" dirty="0"/>
              <a:t>The </a:t>
            </a:r>
            <a:r>
              <a:rPr lang="ro-RO" sz="3400" dirty="0" err="1"/>
              <a:t>first</a:t>
            </a:r>
            <a:r>
              <a:rPr lang="ro-RO" sz="3400" dirty="0"/>
              <a:t> </a:t>
            </a:r>
            <a:r>
              <a:rPr lang="ro-RO" sz="3400" dirty="0" err="1"/>
              <a:t>official</a:t>
            </a:r>
            <a:r>
              <a:rPr lang="ro-RO" sz="3400" dirty="0"/>
              <a:t> </a:t>
            </a:r>
            <a:r>
              <a:rPr lang="ro-RO" sz="3400" dirty="0" err="1"/>
              <a:t>statements</a:t>
            </a:r>
            <a:r>
              <a:rPr lang="ro-RO" sz="3400" dirty="0"/>
              <a:t> </a:t>
            </a:r>
            <a:r>
              <a:rPr lang="ro-RO" sz="3400" dirty="0" err="1"/>
              <a:t>that</a:t>
            </a:r>
            <a:r>
              <a:rPr lang="ro-RO" sz="3400" dirty="0"/>
              <a:t> </a:t>
            </a:r>
            <a:r>
              <a:rPr lang="ro-RO" sz="3400" dirty="0" err="1"/>
              <a:t>recorded</a:t>
            </a:r>
            <a:r>
              <a:rPr lang="ro-RO" sz="3400" dirty="0"/>
              <a:t>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necessity</a:t>
            </a:r>
            <a:r>
              <a:rPr lang="ro-RO" sz="3400" dirty="0"/>
              <a:t> </a:t>
            </a:r>
            <a:r>
              <a:rPr lang="ro-RO" sz="3400" dirty="0" err="1"/>
              <a:t>to</a:t>
            </a:r>
            <a:r>
              <a:rPr lang="ro-RO" sz="3400" dirty="0"/>
              <a:t> respect </a:t>
            </a:r>
            <a:r>
              <a:rPr lang="ro-RO" sz="3400" dirty="0" err="1"/>
              <a:t>human</a:t>
            </a:r>
            <a:r>
              <a:rPr lang="ro-RO" sz="3400" dirty="0"/>
              <a:t> </a:t>
            </a:r>
            <a:r>
              <a:rPr lang="ro-RO" sz="3400" dirty="0" err="1"/>
              <a:t>rights</a:t>
            </a:r>
            <a:r>
              <a:rPr lang="ro-RO" sz="3400" dirty="0"/>
              <a:t> date back </a:t>
            </a:r>
            <a:r>
              <a:rPr lang="ro-RO" sz="3400" dirty="0" err="1"/>
              <a:t>to</a:t>
            </a:r>
            <a:r>
              <a:rPr lang="ro-RO" sz="3400" dirty="0"/>
              <a:t>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Enlightenment</a:t>
            </a:r>
            <a:r>
              <a:rPr lang="ro-RO" sz="3400" dirty="0" smtClean="0"/>
              <a:t>,</a:t>
            </a:r>
            <a:endParaRPr lang="en-US" sz="3400" dirty="0" smtClean="0"/>
          </a:p>
          <a:p>
            <a:pPr marL="0" indent="0" fontAlgn="base">
              <a:buNone/>
            </a:pPr>
            <a:r>
              <a:rPr lang="ro-RO" sz="3400" dirty="0" err="1" smtClean="0"/>
              <a:t>the</a:t>
            </a:r>
            <a:r>
              <a:rPr lang="ro-RO" sz="3400" dirty="0" smtClean="0"/>
              <a:t>  </a:t>
            </a:r>
            <a:r>
              <a:rPr lang="ro-RO" sz="3400" dirty="0"/>
              <a:t>XVIII </a:t>
            </a:r>
            <a:r>
              <a:rPr lang="ro-RO" sz="3400" dirty="0" err="1"/>
              <a:t>th</a:t>
            </a:r>
            <a:r>
              <a:rPr lang="ro-RO" sz="3400" dirty="0"/>
              <a:t> </a:t>
            </a:r>
            <a:r>
              <a:rPr lang="ro-RO" sz="3400" dirty="0" err="1"/>
              <a:t>century</a:t>
            </a:r>
            <a:r>
              <a:rPr lang="ro-RO" sz="3400" dirty="0" smtClean="0"/>
              <a:t>,</a:t>
            </a:r>
            <a:r>
              <a:rPr lang="en-US" sz="3400" dirty="0" smtClean="0"/>
              <a:t> </a:t>
            </a:r>
            <a:r>
              <a:rPr lang="ro-RO" sz="3400" dirty="0" err="1" smtClean="0"/>
              <a:t>during</a:t>
            </a:r>
            <a:r>
              <a:rPr lang="ro-RO" sz="3400" dirty="0" smtClean="0"/>
              <a:t>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French</a:t>
            </a:r>
            <a:r>
              <a:rPr lang="ro-RO" sz="3400" dirty="0"/>
              <a:t> </a:t>
            </a:r>
            <a:r>
              <a:rPr lang="ro-RO" sz="3400" dirty="0" err="1"/>
              <a:t>Revolution</a:t>
            </a:r>
            <a:endParaRPr lang="ro-RO" sz="3400" dirty="0"/>
          </a:p>
          <a:p>
            <a:pPr marL="0" indent="0" fontAlgn="base">
              <a:buNone/>
            </a:pPr>
            <a:r>
              <a:rPr lang="en-US" sz="3400" dirty="0" smtClean="0"/>
              <a:t>- “</a:t>
            </a:r>
            <a:r>
              <a:rPr lang="en-US" sz="3400" dirty="0"/>
              <a:t>Charter of the American </a:t>
            </a:r>
            <a:r>
              <a:rPr lang="en-US" sz="3400" dirty="0" err="1"/>
              <a:t>colonies”and</a:t>
            </a:r>
            <a:r>
              <a:rPr lang="en-US" sz="3400" dirty="0"/>
              <a:t> </a:t>
            </a:r>
            <a:endParaRPr lang="ro-RO" sz="3400" dirty="0"/>
          </a:p>
          <a:p>
            <a:pPr marL="0" indent="0" fontAlgn="base">
              <a:buNone/>
            </a:pPr>
            <a:r>
              <a:rPr lang="en-US" sz="3400" dirty="0" smtClean="0"/>
              <a:t>- “</a:t>
            </a:r>
            <a:r>
              <a:rPr lang="en-US" sz="3400" dirty="0"/>
              <a:t>Declaration of human rights and of the citizen” 1789</a:t>
            </a:r>
            <a:endParaRPr lang="ro-RO" sz="3400" dirty="0"/>
          </a:p>
          <a:p>
            <a:pPr marL="0" indent="0" fontAlgn="base">
              <a:buNone/>
            </a:pPr>
            <a:r>
              <a:rPr lang="en-US" sz="3400" dirty="0"/>
              <a:t>- </a:t>
            </a:r>
            <a:r>
              <a:rPr lang="en-US" sz="3400" dirty="0" smtClean="0"/>
              <a:t>  After </a:t>
            </a:r>
            <a:r>
              <a:rPr lang="en-US" sz="3400" dirty="0"/>
              <a:t>World War II, in 1948  UN proclaimed the “Universal Declaration of Human Rights”</a:t>
            </a:r>
            <a:endParaRPr lang="ro-RO" sz="3400" dirty="0"/>
          </a:p>
          <a:p>
            <a:pPr marL="0" indent="0">
              <a:buNone/>
            </a:pPr>
            <a:r>
              <a:rPr lang="en-US" sz="3400" dirty="0"/>
              <a:t> </a:t>
            </a:r>
            <a:endParaRPr lang="ro-RO" sz="3400" dirty="0"/>
          </a:p>
          <a:p>
            <a:pPr marL="0" indent="0">
              <a:buNone/>
            </a:pPr>
            <a:r>
              <a:rPr lang="en-US" dirty="0"/>
              <a:t> 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 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 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 </a:t>
            </a:r>
          </a:p>
          <a:p>
            <a:pPr marL="0" indent="0">
              <a:buNone/>
            </a:pPr>
            <a:r>
              <a:rPr lang="ro-RO" dirty="0"/>
              <a:t> </a:t>
            </a:r>
          </a:p>
          <a:p>
            <a:endParaRPr lang="ro-RO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Imagine 4" descr="http://cristidanilet.files.wordpress.com/2011/12/human-rights-da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6" y="4581128"/>
            <a:ext cx="1459496" cy="193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://riverdaughter.files.wordpress.com/2010/07/declaration-of-independen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1512168" cy="241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http://www.avahumanresources.eu/wp-content/uploads/2010/08/Declaratia-Universala-a-Drepturilor-Omulu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1944216" cy="26555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99691"/>
              </p:ext>
            </p:extLst>
          </p:nvPr>
        </p:nvGraphicFramePr>
        <p:xfrm>
          <a:off x="2267744" y="813349"/>
          <a:ext cx="4547870" cy="438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870"/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ro-RO" sz="3200" dirty="0">
                          <a:effectLst/>
                        </a:rPr>
                        <a:t>A </a:t>
                      </a:r>
                      <a:r>
                        <a:rPr lang="en-US" sz="3200" dirty="0" smtClean="0">
                          <a:effectLst/>
                        </a:rPr>
                        <a:t>BRIEF</a:t>
                      </a:r>
                      <a:r>
                        <a:rPr lang="ro-RO" sz="3200" dirty="0" smtClean="0">
                          <a:effectLst/>
                        </a:rPr>
                        <a:t> </a:t>
                      </a:r>
                      <a:r>
                        <a:rPr lang="en-US" sz="3200" dirty="0" smtClean="0">
                          <a:effectLst/>
                        </a:rPr>
                        <a:t>HISTORY</a:t>
                      </a:r>
                      <a:endParaRPr lang="ro-R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77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145" name="Imagine 7191" descr="http://sinaxa.files.wordpress.com/2011/08/liga-ara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3360"/>
            <a:ext cx="8136904" cy="56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Imagine 7190" descr="http://www.cluburidefilmoneworld.ro/wp-content/uploads/2011/09/what-are-human-righ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1" y="948001"/>
            <a:ext cx="1871267" cy="14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Imagine 7193" descr="http://www.mrusenator.ro/wp-content/uploads/2013/06/declaratia-universala-a-drepturilor-omul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05" y="4725144"/>
            <a:ext cx="2023775" cy="19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Imagine 7189" descr="http://3.bp.blogspot.com/-HM3kP_KsvnY/TylmtGLpkDI/AAAAAAAAAC4/HJFg-vDNBew/s1600/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98" y="152400"/>
            <a:ext cx="1643533" cy="15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Imagine 7187" descr="http://indignati-va.ro/wp-content/uploads/2011/03/Universal_Declaration_of_Human_Righ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362448" cy="23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ine 7192" descr="http://fs.procuror.ro/9ec392320a8ffd2f2863e569413144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2" y="4725144"/>
            <a:ext cx="1977557" cy="19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ine 7188" descr="http://1.bp.blogspot.com/-PNQY4OQccZ8/UMWpVVSBPII/AAAAAAAAE4k/5eRAWRcB7z8/s1600/Ziua-Internationala-a-Drepturilor-Omului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1641"/>
            <a:ext cx="1368152" cy="11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o-RO" alt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5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Substituent conținut 2"/>
          <p:cNvSpPr>
            <a:spLocks noGrp="1"/>
          </p:cNvSpPr>
          <p:nvPr>
            <p:ph idx="1"/>
          </p:nvPr>
        </p:nvSpPr>
        <p:spPr>
          <a:xfrm>
            <a:off x="457200" y="991657"/>
            <a:ext cx="8219256" cy="2725375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buNone/>
            </a:pPr>
            <a:r>
              <a:rPr lang="en-US" dirty="0" smtClean="0"/>
              <a:t>Human </a:t>
            </a:r>
            <a:r>
              <a:rPr lang="en-US" dirty="0"/>
              <a:t>rights, democracy and rule of law are core values ​​of the European Union.</a:t>
            </a:r>
            <a:endParaRPr lang="ro-RO" dirty="0"/>
          </a:p>
          <a:p>
            <a:pPr marL="0" lvl="0" indent="0" fontAlgn="base">
              <a:buNone/>
            </a:pPr>
            <a:r>
              <a:rPr lang="en-US" dirty="0"/>
              <a:t>Personal liberty is protected and guaranteed in the </a:t>
            </a:r>
            <a:r>
              <a:rPr lang="en-US" dirty="0" smtClean="0"/>
              <a:t>EU.</a:t>
            </a:r>
            <a:endParaRPr lang="ro-RO" dirty="0"/>
          </a:p>
          <a:p>
            <a:pPr marL="0" lvl="0" indent="0" fontAlgn="base">
              <a:buNone/>
            </a:pPr>
            <a:r>
              <a:rPr lang="en-US" dirty="0"/>
              <a:t>Any discrimination on grounds of nationality is forbidden. </a:t>
            </a:r>
            <a:endParaRPr lang="ro-RO" dirty="0"/>
          </a:p>
          <a:p>
            <a:pPr marL="0" lvl="0" indent="0" fontAlgn="base">
              <a:buNone/>
            </a:pPr>
            <a:r>
              <a:rPr lang="en-US" dirty="0"/>
              <a:t>Free movement of people, goods, services and capital, freedom of establishment.  </a:t>
            </a:r>
            <a:endParaRPr lang="ro-RO" dirty="0"/>
          </a:p>
          <a:p>
            <a:endParaRPr lang="ro-RO" dirty="0"/>
          </a:p>
        </p:txBody>
      </p:sp>
      <p:pic>
        <p:nvPicPr>
          <p:cNvPr id="16" name="Imagine 15" descr="H:\DCIM\103MSDCF\DSC01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29" y="3645024"/>
            <a:ext cx="3712603" cy="22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ine 16" descr="H:\DCIM\103MSDCF\DSC01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2" y="4861503"/>
            <a:ext cx="2742977" cy="184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ine 17" descr="H:\DCIM\103MSDCF\DSC010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599953" cy="1697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38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This Charter aims at education for citizenship and human rights education.</a:t>
            </a:r>
            <a:endParaRPr lang="ro-RO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Education </a:t>
            </a:r>
            <a:r>
              <a:rPr lang="en-US" dirty="0"/>
              <a:t>is considered a shield against rising violence, racism, extremism, xenophobia, discrimination and intolerance.</a:t>
            </a:r>
            <a:endParaRPr lang="ro-RO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ro-RO" dirty="0" err="1" smtClean="0"/>
              <a:t>Education</a:t>
            </a:r>
            <a:r>
              <a:rPr lang="ro-RO" dirty="0" smtClean="0"/>
              <a:t> </a:t>
            </a:r>
            <a:r>
              <a:rPr lang="ro-RO" dirty="0"/>
              <a:t>for democratic </a:t>
            </a:r>
            <a:r>
              <a:rPr lang="ro-RO" dirty="0" err="1"/>
              <a:t>citizenship</a:t>
            </a:r>
            <a:r>
              <a:rPr lang="ro-RO" dirty="0"/>
              <a:t> </a:t>
            </a:r>
            <a:r>
              <a:rPr lang="ro-RO" dirty="0" err="1"/>
              <a:t>focuses</a:t>
            </a:r>
            <a:r>
              <a:rPr lang="ro-RO" dirty="0"/>
              <a:t> </a:t>
            </a:r>
            <a:r>
              <a:rPr lang="ro-RO" dirty="0" err="1"/>
              <a:t>primarily</a:t>
            </a:r>
            <a:r>
              <a:rPr lang="ro-RO" dirty="0"/>
              <a:t> on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rights</a:t>
            </a:r>
            <a:r>
              <a:rPr lang="ro-RO" dirty="0"/>
              <a:t>, </a:t>
            </a:r>
            <a:r>
              <a:rPr lang="ro-RO" dirty="0" err="1"/>
              <a:t>responsibilities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active </a:t>
            </a:r>
            <a:r>
              <a:rPr lang="ro-RO" dirty="0" err="1"/>
              <a:t>participation</a:t>
            </a:r>
            <a:r>
              <a:rPr lang="ro-RO" dirty="0"/>
              <a:t> in </a:t>
            </a:r>
            <a:r>
              <a:rPr lang="ro-RO" dirty="0" err="1"/>
              <a:t>relation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civic, political, social, economic, legal </a:t>
            </a:r>
            <a:r>
              <a:rPr lang="ro-RO" dirty="0" err="1"/>
              <a:t>and</a:t>
            </a:r>
            <a:r>
              <a:rPr lang="ro-RO" dirty="0"/>
              <a:t> cultural </a:t>
            </a:r>
            <a:r>
              <a:rPr lang="ro-RO" dirty="0" err="1"/>
              <a:t>dimension</a:t>
            </a:r>
            <a:r>
              <a:rPr lang="ro-RO" dirty="0"/>
              <a:t> of </a:t>
            </a:r>
            <a:r>
              <a:rPr lang="ro-RO" dirty="0" err="1"/>
              <a:t>society</a:t>
            </a:r>
            <a:r>
              <a:rPr lang="ro-RO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o-RO" sz="1000" dirty="0"/>
          </a:p>
          <a:p>
            <a:pPr marL="0" indent="0">
              <a:buNone/>
            </a:pPr>
            <a:r>
              <a:rPr lang="ro-RO" dirty="0" err="1"/>
              <a:t>One</a:t>
            </a:r>
            <a:r>
              <a:rPr lang="ro-RO" dirty="0"/>
              <a:t> of </a:t>
            </a:r>
            <a:r>
              <a:rPr lang="ro-RO" dirty="0" err="1"/>
              <a:t>the</a:t>
            </a:r>
            <a:r>
              <a:rPr lang="ro-RO" dirty="0"/>
              <a:t> fundamental </a:t>
            </a:r>
            <a:r>
              <a:rPr lang="ro-RO" dirty="0" err="1"/>
              <a:t>goals</a:t>
            </a:r>
            <a:r>
              <a:rPr lang="ro-RO" dirty="0"/>
              <a:t> of </a:t>
            </a:r>
            <a:r>
              <a:rPr lang="ro-RO" dirty="0" err="1"/>
              <a:t>education</a:t>
            </a:r>
            <a:r>
              <a:rPr lang="ro-RO" dirty="0"/>
              <a:t> for democratic </a:t>
            </a:r>
            <a:r>
              <a:rPr lang="ro-RO" dirty="0" err="1"/>
              <a:t>citizenship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human</a:t>
            </a:r>
            <a:r>
              <a:rPr lang="ro-RO" dirty="0"/>
              <a:t> </a:t>
            </a:r>
            <a:r>
              <a:rPr lang="ro-RO" dirty="0" err="1"/>
              <a:t>rights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focused</a:t>
            </a:r>
            <a:r>
              <a:rPr lang="ro-RO" dirty="0"/>
              <a:t> on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acquisition</a:t>
            </a:r>
            <a:r>
              <a:rPr lang="ro-RO" dirty="0"/>
              <a:t> of </a:t>
            </a:r>
            <a:r>
              <a:rPr lang="ro-RO" dirty="0" err="1"/>
              <a:t>knowledge</a:t>
            </a:r>
            <a:r>
              <a:rPr lang="ro-RO" dirty="0"/>
              <a:t>, </a:t>
            </a:r>
            <a:r>
              <a:rPr lang="ro-RO" dirty="0" err="1"/>
              <a:t>skills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attitudes</a:t>
            </a:r>
            <a:r>
              <a:rPr lang="ro-RO" dirty="0"/>
              <a:t> </a:t>
            </a:r>
            <a:r>
              <a:rPr lang="ro-RO" dirty="0" err="1"/>
              <a:t>of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students</a:t>
            </a:r>
            <a:r>
              <a:rPr lang="ro-RO" dirty="0"/>
              <a:t>, but </a:t>
            </a:r>
            <a:r>
              <a:rPr lang="ro-RO" dirty="0" err="1"/>
              <a:t>also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empower</a:t>
            </a:r>
            <a:r>
              <a:rPr lang="ro-RO" dirty="0"/>
              <a:t> </a:t>
            </a:r>
            <a:r>
              <a:rPr lang="ro-RO" dirty="0" err="1"/>
              <a:t>them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take</a:t>
            </a:r>
            <a:r>
              <a:rPr lang="ro-RO" dirty="0"/>
              <a:t> </a:t>
            </a:r>
            <a:r>
              <a:rPr lang="ro-RO" dirty="0" err="1"/>
              <a:t>action</a:t>
            </a:r>
            <a:r>
              <a:rPr lang="ro-RO" dirty="0"/>
              <a:t> in </a:t>
            </a:r>
            <a:r>
              <a:rPr lang="ro-RO" dirty="0" err="1"/>
              <a:t>society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defend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promote</a:t>
            </a:r>
            <a:r>
              <a:rPr lang="ro-RO" dirty="0"/>
              <a:t> </a:t>
            </a:r>
            <a:r>
              <a:rPr lang="ro-RO" dirty="0" err="1"/>
              <a:t>human</a:t>
            </a:r>
            <a:r>
              <a:rPr lang="ro-RO" dirty="0"/>
              <a:t> </a:t>
            </a:r>
            <a:r>
              <a:rPr lang="ro-RO" dirty="0" err="1"/>
              <a:t>rights</a:t>
            </a:r>
            <a:r>
              <a:rPr lang="ro-RO" dirty="0"/>
              <a:t>, </a:t>
            </a:r>
            <a:r>
              <a:rPr lang="ro-RO" dirty="0" err="1"/>
              <a:t>democracy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rule</a:t>
            </a:r>
            <a:r>
              <a:rPr lang="ro-RO" dirty="0"/>
              <a:t> of </a:t>
            </a:r>
            <a:r>
              <a:rPr lang="ro-RO" dirty="0" err="1"/>
              <a:t>law</a:t>
            </a:r>
            <a:r>
              <a:rPr lang="ro-RO" dirty="0"/>
              <a:t>.</a:t>
            </a: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323975" cy="51498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98539"/>
              </p:ext>
            </p:extLst>
          </p:nvPr>
        </p:nvGraphicFramePr>
        <p:xfrm>
          <a:off x="2007543" y="369992"/>
          <a:ext cx="6812929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2929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</a:t>
                      </a:r>
                      <a:r>
                        <a:rPr lang="ro-RO" sz="2000" dirty="0" err="1" smtClean="0">
                          <a:effectLst/>
                        </a:rPr>
                        <a:t>emocratic</a:t>
                      </a:r>
                      <a:r>
                        <a:rPr lang="ro-RO" sz="20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</a:t>
                      </a:r>
                      <a:r>
                        <a:rPr lang="ro-RO" sz="2000" dirty="0" err="1" smtClean="0">
                          <a:effectLst/>
                        </a:rPr>
                        <a:t>itizenship</a:t>
                      </a:r>
                      <a:r>
                        <a:rPr lang="ro-RO" sz="2000" dirty="0" smtClean="0">
                          <a:effectLst/>
                        </a:rPr>
                        <a:t> </a:t>
                      </a:r>
                      <a:endParaRPr lang="ro-RO" sz="20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Council of Europe Charter on</a:t>
                      </a:r>
                      <a:endParaRPr lang="ro-RO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err="1">
                          <a:effectLst/>
                        </a:rPr>
                        <a:t>education</a:t>
                      </a:r>
                      <a:r>
                        <a:rPr lang="ro-RO" sz="1800" dirty="0">
                          <a:effectLst/>
                        </a:rPr>
                        <a:t> for democratic </a:t>
                      </a:r>
                      <a:r>
                        <a:rPr lang="ro-RO" sz="1800" dirty="0" err="1">
                          <a:effectLst/>
                        </a:rPr>
                        <a:t>citizenship</a:t>
                      </a: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 err="1">
                          <a:effectLst/>
                        </a:rPr>
                        <a:t>and</a:t>
                      </a: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 err="1">
                          <a:effectLst/>
                        </a:rPr>
                        <a:t>human</a:t>
                      </a: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 err="1">
                          <a:effectLst/>
                        </a:rPr>
                        <a:t>rights</a:t>
                      </a: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 err="1">
                          <a:effectLst/>
                        </a:rPr>
                        <a:t>education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99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763</Words>
  <Application>Microsoft Macintosh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Owner</dc:creator>
  <cp:lastModifiedBy>Jose Félix Barrio </cp:lastModifiedBy>
  <cp:revision>16</cp:revision>
  <dcterms:created xsi:type="dcterms:W3CDTF">2014-02-04T17:26:38Z</dcterms:created>
  <dcterms:modified xsi:type="dcterms:W3CDTF">2014-10-01T22:37:58Z</dcterms:modified>
</cp:coreProperties>
</file>