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3422"/>
    <a:srgbClr val="CC9900"/>
    <a:srgbClr val="FFFF99"/>
    <a:srgbClr val="663300"/>
    <a:srgbClr val="FFE9AB"/>
    <a:srgbClr val="CDFFE4"/>
    <a:srgbClr val="C9F1FF"/>
    <a:srgbClr val="FFD1D1"/>
    <a:srgbClr val="FFC1C1"/>
    <a:srgbClr val="C0B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66" d="100"/>
          <a:sy n="66" d="100"/>
        </p:scale>
        <p:origin x="-148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95D10-9630-46E0-B88C-57E8F271A591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DD9D2-B8BE-45DB-ADF4-2F6ACE327A3C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2457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86660-0989-4591-9E9B-EF86DF426DCF}" type="datetimeFigureOut">
              <a:rPr lang="es-ES" smtClean="0"/>
              <a:pPr/>
              <a:t>06/05/2015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/>
          <p:nvPr/>
        </p:nvSpPr>
        <p:spPr>
          <a:xfrm>
            <a:off x="0" y="2590800"/>
            <a:ext cx="9152641" cy="1828800"/>
          </a:xfrm>
          <a:prstGeom prst="rect">
            <a:avLst/>
          </a:prstGeom>
          <a:solidFill>
            <a:srgbClr val="44342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5"/>
          <p:cNvCxnSpPr/>
          <p:nvPr/>
        </p:nvCxnSpPr>
        <p:spPr>
          <a:xfrm>
            <a:off x="571" y="2667000"/>
            <a:ext cx="9142858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"/>
          <p:cNvCxnSpPr/>
          <p:nvPr/>
        </p:nvCxnSpPr>
        <p:spPr>
          <a:xfrm>
            <a:off x="9783" y="4343400"/>
            <a:ext cx="91428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0" y="2698998"/>
            <a:ext cx="9144000" cy="1162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Sports Competition</a:t>
            </a:r>
            <a:endParaRPr kumimoji="0" lang="en-US" sz="4800" b="1" i="0" u="none" strike="noStrike" kern="1200" cap="none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6"/>
          <p:cNvSpPr txBox="1"/>
          <p:nvPr/>
        </p:nvSpPr>
        <p:spPr>
          <a:xfrm>
            <a:off x="0" y="364502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IES Josefina </a:t>
            </a:r>
            <a:r>
              <a:rPr lang="en-US" sz="2400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Aldecoa</a:t>
            </a:r>
            <a:endParaRPr lang="en-US" sz="24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6"/>
          <p:cNvSpPr txBox="1"/>
          <p:nvPr/>
        </p:nvSpPr>
        <p:spPr>
          <a:xfrm>
            <a:off x="0" y="45091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presentation</a:t>
            </a:r>
            <a:endParaRPr lang="en-US" sz="2000" dirty="0">
              <a:solidFill>
                <a:srgbClr val="44342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5" name="24 Grupo"/>
          <p:cNvGrpSpPr>
            <a:grpSpLocks noChangeAspect="1"/>
          </p:cNvGrpSpPr>
          <p:nvPr/>
        </p:nvGrpSpPr>
        <p:grpSpPr>
          <a:xfrm>
            <a:off x="3707904" y="1700808"/>
            <a:ext cx="1692188" cy="728663"/>
            <a:chOff x="1403648" y="548680"/>
            <a:chExt cx="3384376" cy="1457325"/>
          </a:xfrm>
        </p:grpSpPr>
        <p:pic>
          <p:nvPicPr>
            <p:cNvPr id="23" name="Picture 1" descr="Blue Flower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1124"/>
            <a:stretch>
              <a:fillRect/>
            </a:stretch>
          </p:blipFill>
          <p:spPr bwMode="auto">
            <a:xfrm>
              <a:off x="1403648" y="548680"/>
              <a:ext cx="3384376" cy="1457325"/>
            </a:xfrm>
            <a:prstGeom prst="rect">
              <a:avLst/>
            </a:prstGeom>
            <a:noFill/>
          </p:spPr>
        </p:pic>
        <p:sp>
          <p:nvSpPr>
            <p:cNvPr id="24" name="23 Rectángulo"/>
            <p:cNvSpPr/>
            <p:nvPr/>
          </p:nvSpPr>
          <p:spPr>
            <a:xfrm>
              <a:off x="4499992" y="620688"/>
              <a:ext cx="288032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304 Forma libre"/>
          <p:cNvSpPr/>
          <p:nvPr/>
        </p:nvSpPr>
        <p:spPr>
          <a:xfrm>
            <a:off x="3419872" y="5013176"/>
            <a:ext cx="2232248" cy="412302"/>
          </a:xfrm>
          <a:custGeom>
            <a:avLst/>
            <a:gdLst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288032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288032 h 360040"/>
              <a:gd name="connsiteX4" fmla="*/ 0 w 2232248"/>
              <a:gd name="connsiteY4" fmla="*/ 0 h 360040"/>
              <a:gd name="connsiteX0" fmla="*/ 0 w 2232248"/>
              <a:gd name="connsiteY0" fmla="*/ 0 h 288032"/>
              <a:gd name="connsiteX1" fmla="*/ 2232248 w 2232248"/>
              <a:gd name="connsiteY1" fmla="*/ 0 h 288032"/>
              <a:gd name="connsiteX2" fmla="*/ 2232248 w 2232248"/>
              <a:gd name="connsiteY2" fmla="*/ 288032 h 288032"/>
              <a:gd name="connsiteX3" fmla="*/ 0 w 2232248"/>
              <a:gd name="connsiteY3" fmla="*/ 288032 h 288032"/>
              <a:gd name="connsiteX4" fmla="*/ 0 w 2232248"/>
              <a:gd name="connsiteY4" fmla="*/ 0 h 288032"/>
              <a:gd name="connsiteX0" fmla="*/ 0 w 2232248"/>
              <a:gd name="connsiteY0" fmla="*/ 0 h 288032"/>
              <a:gd name="connsiteX1" fmla="*/ 2232248 w 2232248"/>
              <a:gd name="connsiteY1" fmla="*/ 0 h 288032"/>
              <a:gd name="connsiteX2" fmla="*/ 2232248 w 2232248"/>
              <a:gd name="connsiteY2" fmla="*/ 288032 h 288032"/>
              <a:gd name="connsiteX3" fmla="*/ 0 w 2232248"/>
              <a:gd name="connsiteY3" fmla="*/ 288032 h 288032"/>
              <a:gd name="connsiteX4" fmla="*/ 0 w 2232248"/>
              <a:gd name="connsiteY4" fmla="*/ 0 h 288032"/>
              <a:gd name="connsiteX0" fmla="*/ 360040 w 2232248"/>
              <a:gd name="connsiteY0" fmla="*/ 0 h 340295"/>
              <a:gd name="connsiteX1" fmla="*/ 2232248 w 2232248"/>
              <a:gd name="connsiteY1" fmla="*/ 52263 h 340295"/>
              <a:gd name="connsiteX2" fmla="*/ 2232248 w 2232248"/>
              <a:gd name="connsiteY2" fmla="*/ 340295 h 340295"/>
              <a:gd name="connsiteX3" fmla="*/ 0 w 2232248"/>
              <a:gd name="connsiteY3" fmla="*/ 340295 h 340295"/>
              <a:gd name="connsiteX4" fmla="*/ 360040 w 2232248"/>
              <a:gd name="connsiteY4" fmla="*/ 0 h 340295"/>
              <a:gd name="connsiteX0" fmla="*/ 360040 w 2232248"/>
              <a:gd name="connsiteY0" fmla="*/ 72007 h 412302"/>
              <a:gd name="connsiteX1" fmla="*/ 1800200 w 2232248"/>
              <a:gd name="connsiteY1" fmla="*/ 0 h 412302"/>
              <a:gd name="connsiteX2" fmla="*/ 2232248 w 2232248"/>
              <a:gd name="connsiteY2" fmla="*/ 412302 h 412302"/>
              <a:gd name="connsiteX3" fmla="*/ 0 w 2232248"/>
              <a:gd name="connsiteY3" fmla="*/ 412302 h 412302"/>
              <a:gd name="connsiteX4" fmla="*/ 360040 w 2232248"/>
              <a:gd name="connsiteY4" fmla="*/ 72007 h 412302"/>
              <a:gd name="connsiteX0" fmla="*/ 360040 w 2232248"/>
              <a:gd name="connsiteY0" fmla="*/ 72007 h 412302"/>
              <a:gd name="connsiteX1" fmla="*/ 1128979 w 2232248"/>
              <a:gd name="connsiteY1" fmla="*/ 3338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080120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080120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116721 h 457016"/>
              <a:gd name="connsiteX1" fmla="*/ 1152128 w 2232248"/>
              <a:gd name="connsiteY1" fmla="*/ 188730 h 457016"/>
              <a:gd name="connsiteX2" fmla="*/ 1800200 w 2232248"/>
              <a:gd name="connsiteY2" fmla="*/ 44714 h 457016"/>
              <a:gd name="connsiteX3" fmla="*/ 2232248 w 2232248"/>
              <a:gd name="connsiteY3" fmla="*/ 457016 h 457016"/>
              <a:gd name="connsiteX4" fmla="*/ 0 w 2232248"/>
              <a:gd name="connsiteY4" fmla="*/ 457016 h 457016"/>
              <a:gd name="connsiteX5" fmla="*/ 360040 w 2232248"/>
              <a:gd name="connsiteY5" fmla="*/ 116721 h 457016"/>
              <a:gd name="connsiteX0" fmla="*/ 360040 w 2232248"/>
              <a:gd name="connsiteY0" fmla="*/ 116721 h 457016"/>
              <a:gd name="connsiteX1" fmla="*/ 1152128 w 2232248"/>
              <a:gd name="connsiteY1" fmla="*/ 188730 h 457016"/>
              <a:gd name="connsiteX2" fmla="*/ 1800200 w 2232248"/>
              <a:gd name="connsiteY2" fmla="*/ 44714 h 457016"/>
              <a:gd name="connsiteX3" fmla="*/ 2232248 w 2232248"/>
              <a:gd name="connsiteY3" fmla="*/ 457016 h 457016"/>
              <a:gd name="connsiteX4" fmla="*/ 0 w 2232248"/>
              <a:gd name="connsiteY4" fmla="*/ 457016 h 457016"/>
              <a:gd name="connsiteX5" fmla="*/ 360040 w 2232248"/>
              <a:gd name="connsiteY5" fmla="*/ 116721 h 457016"/>
              <a:gd name="connsiteX0" fmla="*/ 360040 w 2232248"/>
              <a:gd name="connsiteY0" fmla="*/ 72007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432048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432048 w 2232248"/>
              <a:gd name="connsiteY5" fmla="*/ 0 h 412302"/>
              <a:gd name="connsiteX0" fmla="*/ 432048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432048 w 2232248"/>
              <a:gd name="connsiteY5" fmla="*/ 0 h 412302"/>
              <a:gd name="connsiteX0" fmla="*/ 504056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504056 w 2232248"/>
              <a:gd name="connsiteY5" fmla="*/ 0 h 41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2248" h="412302">
                <a:moveTo>
                  <a:pt x="504056" y="0"/>
                </a:moveTo>
                <a:cubicBezTo>
                  <a:pt x="734476" y="79931"/>
                  <a:pt x="936104" y="144016"/>
                  <a:pt x="1152128" y="144016"/>
                </a:cubicBezTo>
                <a:cubicBezTo>
                  <a:pt x="1368152" y="144016"/>
                  <a:pt x="1639545" y="60680"/>
                  <a:pt x="1800200" y="0"/>
                </a:cubicBezTo>
                <a:lnTo>
                  <a:pt x="2232248" y="412302"/>
                </a:lnTo>
                <a:lnTo>
                  <a:pt x="0" y="412302"/>
                </a:lnTo>
                <a:lnTo>
                  <a:pt x="504056" y="0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42000">
                <a:schemeClr val="bg2">
                  <a:lumMod val="90000"/>
                  <a:alpha val="85000"/>
                </a:schemeClr>
              </a:gs>
              <a:gs pos="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Forma libre"/>
          <p:cNvSpPr/>
          <p:nvPr/>
        </p:nvSpPr>
        <p:spPr>
          <a:xfrm flipH="1" flipV="1">
            <a:off x="1331640" y="4509120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1" name="300 Forma libre"/>
          <p:cNvSpPr/>
          <p:nvPr/>
        </p:nvSpPr>
        <p:spPr>
          <a:xfrm flipH="1" flipV="1">
            <a:off x="1043608" y="400506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CDFFE4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2" name="301 Forma libre"/>
          <p:cNvSpPr/>
          <p:nvPr/>
        </p:nvSpPr>
        <p:spPr>
          <a:xfrm flipH="1">
            <a:off x="899592" y="3429000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63624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6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3" name="302 Forma libre"/>
          <p:cNvSpPr/>
          <p:nvPr/>
        </p:nvSpPr>
        <p:spPr>
          <a:xfrm flipH="1">
            <a:off x="1107232" y="292494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4" name="303 Forma libre"/>
          <p:cNvSpPr/>
          <p:nvPr/>
        </p:nvSpPr>
        <p:spPr>
          <a:xfrm flipH="1">
            <a:off x="1403648" y="2420888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Forma libre"/>
          <p:cNvSpPr/>
          <p:nvPr/>
        </p:nvSpPr>
        <p:spPr>
          <a:xfrm flipV="1">
            <a:off x="5436096" y="4509120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C9F1FF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Forma libre"/>
          <p:cNvSpPr/>
          <p:nvPr/>
        </p:nvSpPr>
        <p:spPr>
          <a:xfrm flipV="1">
            <a:off x="5940152" y="400506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FFD1D1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Forma libre"/>
          <p:cNvSpPr/>
          <p:nvPr/>
        </p:nvSpPr>
        <p:spPr>
          <a:xfrm>
            <a:off x="6020544" y="3429000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63624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FFFF99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Forma libre"/>
          <p:cNvSpPr/>
          <p:nvPr/>
        </p:nvSpPr>
        <p:spPr>
          <a:xfrm>
            <a:off x="5868144" y="292494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5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5" name="294 Forma libre"/>
          <p:cNvSpPr/>
          <p:nvPr/>
        </p:nvSpPr>
        <p:spPr>
          <a:xfrm>
            <a:off x="5292080" y="2420888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251520" y="332656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Values that characterize the Spirit of Sport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251520" y="980728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World Anti-Doping Agency (WADA)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18" name="217 Grupo"/>
          <p:cNvGrpSpPr>
            <a:grpSpLocks noChangeAspect="1"/>
          </p:cNvGrpSpPr>
          <p:nvPr/>
        </p:nvGrpSpPr>
        <p:grpSpPr>
          <a:xfrm>
            <a:off x="3312008" y="2492896"/>
            <a:ext cx="2516769" cy="2411897"/>
            <a:chOff x="2699792" y="2115348"/>
            <a:chExt cx="2948687" cy="2825820"/>
          </a:xfrm>
        </p:grpSpPr>
        <p:pic>
          <p:nvPicPr>
            <p:cNvPr id="219" name="Picture 6" descr="http://www.mgpracing.sk/docs/Pohar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720" r="7601" b="4241"/>
            <a:stretch>
              <a:fillRect/>
            </a:stretch>
          </p:blipFill>
          <p:spPr bwMode="auto">
            <a:xfrm>
              <a:off x="3289793" y="2512706"/>
              <a:ext cx="1786263" cy="1996414"/>
            </a:xfrm>
            <a:prstGeom prst="rect">
              <a:avLst/>
            </a:prstGeom>
            <a:noFill/>
          </p:spPr>
        </p:pic>
        <p:sp>
          <p:nvSpPr>
            <p:cNvPr id="220" name="219 Elipse"/>
            <p:cNvSpPr>
              <a:spLocks noChangeAspect="1"/>
            </p:cNvSpPr>
            <p:nvPr/>
          </p:nvSpPr>
          <p:spPr>
            <a:xfrm>
              <a:off x="2699792" y="2115348"/>
              <a:ext cx="2948687" cy="2825820"/>
            </a:xfrm>
            <a:prstGeom prst="ellipse">
              <a:avLst/>
            </a:prstGeom>
            <a:noFill/>
            <a:ln>
              <a:solidFill>
                <a:srgbClr val="9B96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5" name="Tekstboks 44"/>
          <p:cNvSpPr txBox="1">
            <a:spLocks noChangeArrowheads="1"/>
          </p:cNvSpPr>
          <p:nvPr/>
        </p:nvSpPr>
        <p:spPr bwMode="auto">
          <a:xfrm>
            <a:off x="5652120" y="2420888"/>
            <a:ext cx="30243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Ethics, fair play and honesty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6" name="Tekstboks 44"/>
          <p:cNvSpPr txBox="1">
            <a:spLocks noChangeArrowheads="1"/>
          </p:cNvSpPr>
          <p:nvPr/>
        </p:nvSpPr>
        <p:spPr bwMode="auto">
          <a:xfrm>
            <a:off x="5796136" y="450912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7" name="Tekstboks 44"/>
          <p:cNvSpPr txBox="1">
            <a:spLocks noChangeArrowheads="1"/>
          </p:cNvSpPr>
          <p:nvPr/>
        </p:nvSpPr>
        <p:spPr bwMode="auto">
          <a:xfrm>
            <a:off x="683568" y="2924944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Excellence in performance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8" name="Tekstboks 44"/>
          <p:cNvSpPr txBox="1">
            <a:spLocks noChangeArrowheads="1"/>
          </p:cNvSpPr>
          <p:nvPr/>
        </p:nvSpPr>
        <p:spPr bwMode="auto">
          <a:xfrm>
            <a:off x="6156176" y="3501008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Character and education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9" name="Tekstboks 44"/>
          <p:cNvSpPr txBox="1">
            <a:spLocks noChangeArrowheads="1"/>
          </p:cNvSpPr>
          <p:nvPr/>
        </p:nvSpPr>
        <p:spPr bwMode="auto">
          <a:xfrm>
            <a:off x="6084168" y="4005064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Teamwork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0" name="Tekstboks 44"/>
          <p:cNvSpPr txBox="1">
            <a:spLocks noChangeArrowheads="1"/>
          </p:cNvSpPr>
          <p:nvPr/>
        </p:nvSpPr>
        <p:spPr bwMode="auto">
          <a:xfrm>
            <a:off x="6012160" y="2924944"/>
            <a:ext cx="28083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Dedication and commitment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8" name="Tekstboks 44"/>
          <p:cNvSpPr txBox="1">
            <a:spLocks noChangeArrowheads="1"/>
          </p:cNvSpPr>
          <p:nvPr/>
        </p:nvSpPr>
        <p:spPr bwMode="auto">
          <a:xfrm>
            <a:off x="1115616" y="3501008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Respect for rules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9" name="Tekstboks 44"/>
          <p:cNvSpPr txBox="1">
            <a:spLocks noChangeArrowheads="1"/>
          </p:cNvSpPr>
          <p:nvPr/>
        </p:nvSpPr>
        <p:spPr bwMode="auto">
          <a:xfrm>
            <a:off x="251520" y="2440633"/>
            <a:ext cx="3203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Respect for self and other participants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1" name="Tekstboks 44"/>
          <p:cNvSpPr txBox="1">
            <a:spLocks noChangeArrowheads="1"/>
          </p:cNvSpPr>
          <p:nvPr/>
        </p:nvSpPr>
        <p:spPr bwMode="auto">
          <a:xfrm>
            <a:off x="1763688" y="400506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Courage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2" name="Tekstboks 44"/>
          <p:cNvSpPr txBox="1">
            <a:spLocks noChangeArrowheads="1"/>
          </p:cNvSpPr>
          <p:nvPr/>
        </p:nvSpPr>
        <p:spPr bwMode="auto">
          <a:xfrm>
            <a:off x="2123728" y="450912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Solidarity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49" name="Group 125"/>
          <p:cNvGrpSpPr>
            <a:grpSpLocks noChangeAspect="1"/>
          </p:cNvGrpSpPr>
          <p:nvPr/>
        </p:nvGrpSpPr>
        <p:grpSpPr>
          <a:xfrm>
            <a:off x="5076056" y="2520000"/>
            <a:ext cx="207969" cy="207969"/>
            <a:chOff x="1828800" y="2193646"/>
            <a:chExt cx="1600200" cy="1600200"/>
          </a:xfrm>
          <a:effectLst/>
        </p:grpSpPr>
        <p:sp>
          <p:nvSpPr>
            <p:cNvPr id="250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75000"/>
                  </a:schemeClr>
                </a:gs>
                <a:gs pos="0">
                  <a:schemeClr val="accent2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1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54" name="Group 125"/>
          <p:cNvGrpSpPr>
            <a:grpSpLocks noChangeAspect="1"/>
          </p:cNvGrpSpPr>
          <p:nvPr/>
        </p:nvGrpSpPr>
        <p:grpSpPr>
          <a:xfrm>
            <a:off x="3859975" y="2520000"/>
            <a:ext cx="207969" cy="207969"/>
            <a:chOff x="1828800" y="2193646"/>
            <a:chExt cx="1600200" cy="1600200"/>
          </a:xfrm>
          <a:effectLst/>
        </p:grpSpPr>
        <p:sp>
          <p:nvSpPr>
            <p:cNvPr id="255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3">
                    <a:lumMod val="75000"/>
                  </a:schemeClr>
                </a:gs>
                <a:gs pos="0">
                  <a:schemeClr val="accent3">
                    <a:lumMod val="75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3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6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7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58" name="Group 125"/>
          <p:cNvGrpSpPr>
            <a:grpSpLocks noChangeAspect="1"/>
          </p:cNvGrpSpPr>
          <p:nvPr/>
        </p:nvGrpSpPr>
        <p:grpSpPr>
          <a:xfrm>
            <a:off x="5580112" y="2996952"/>
            <a:ext cx="207969" cy="207969"/>
            <a:chOff x="1828800" y="2193646"/>
            <a:chExt cx="1600200" cy="1600200"/>
          </a:xfrm>
          <a:effectLst/>
        </p:grpSpPr>
        <p:sp>
          <p:nvSpPr>
            <p:cNvPr id="259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5">
                    <a:lumMod val="50000"/>
                  </a:schemeClr>
                </a:gs>
                <a:gs pos="0">
                  <a:schemeClr val="accent5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0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1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62" name="Group 125"/>
          <p:cNvGrpSpPr>
            <a:grpSpLocks noChangeAspect="1"/>
          </p:cNvGrpSpPr>
          <p:nvPr/>
        </p:nvGrpSpPr>
        <p:grpSpPr>
          <a:xfrm>
            <a:off x="3348008" y="2996952"/>
            <a:ext cx="207969" cy="207969"/>
            <a:chOff x="1828800" y="2193646"/>
            <a:chExt cx="1600200" cy="1600200"/>
          </a:xfrm>
          <a:effectLst/>
        </p:grpSpPr>
        <p:sp>
          <p:nvSpPr>
            <p:cNvPr id="263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4">
                    <a:lumMod val="75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4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5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66" name="Group 125"/>
          <p:cNvGrpSpPr>
            <a:grpSpLocks noChangeAspect="1"/>
          </p:cNvGrpSpPr>
          <p:nvPr/>
        </p:nvGrpSpPr>
        <p:grpSpPr>
          <a:xfrm>
            <a:off x="5616008" y="4068000"/>
            <a:ext cx="207969" cy="207969"/>
            <a:chOff x="1828800" y="2193646"/>
            <a:chExt cx="1600200" cy="1600200"/>
          </a:xfrm>
          <a:effectLst/>
        </p:grpSpPr>
        <p:sp>
          <p:nvSpPr>
            <p:cNvPr id="267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FF0000"/>
                </a:gs>
                <a:gs pos="0">
                  <a:srgbClr val="FFC1C1"/>
                </a:gs>
              </a:gsLst>
              <a:lin ang="5400000" scaled="1"/>
            </a:gradFill>
            <a:ln w="12700" cap="flat" cmpd="sng" algn="ctr">
              <a:solidFill>
                <a:srgbClr val="FFC1C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8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9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0" name="Group 125"/>
          <p:cNvGrpSpPr>
            <a:grpSpLocks noChangeAspect="1"/>
          </p:cNvGrpSpPr>
          <p:nvPr/>
        </p:nvGrpSpPr>
        <p:grpSpPr>
          <a:xfrm>
            <a:off x="3312008" y="4068000"/>
            <a:ext cx="207969" cy="207969"/>
            <a:chOff x="1828800" y="2193646"/>
            <a:chExt cx="1600200" cy="1600200"/>
          </a:xfrm>
          <a:effectLst/>
        </p:grpSpPr>
        <p:sp>
          <p:nvSpPr>
            <p:cNvPr id="271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00B050"/>
                </a:gs>
                <a:gs pos="0">
                  <a:srgbClr val="92D050"/>
                </a:gs>
              </a:gsLst>
              <a:lin ang="5400000" scaled="1"/>
            </a:gradFill>
            <a:ln w="127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2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4" name="Group 125"/>
          <p:cNvGrpSpPr>
            <a:grpSpLocks noChangeAspect="1"/>
          </p:cNvGrpSpPr>
          <p:nvPr/>
        </p:nvGrpSpPr>
        <p:grpSpPr>
          <a:xfrm>
            <a:off x="5713208" y="3528000"/>
            <a:ext cx="207969" cy="207969"/>
            <a:chOff x="1828800" y="2193646"/>
            <a:chExt cx="1600200" cy="1600200"/>
          </a:xfrm>
          <a:effectLst/>
        </p:grpSpPr>
        <p:sp>
          <p:nvSpPr>
            <p:cNvPr id="275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C0BC00"/>
                </a:gs>
                <a:gs pos="0">
                  <a:srgbClr val="FFFF00"/>
                </a:gs>
              </a:gsLst>
              <a:lin ang="5400000" scaled="1"/>
            </a:gradFill>
            <a:ln w="12700" cap="flat" cmpd="sng" algn="ctr">
              <a:solidFill>
                <a:srgbClr val="C0BC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6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7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8" name="Group 125"/>
          <p:cNvGrpSpPr>
            <a:grpSpLocks noChangeAspect="1"/>
          </p:cNvGrpSpPr>
          <p:nvPr/>
        </p:nvGrpSpPr>
        <p:grpSpPr>
          <a:xfrm>
            <a:off x="3203848" y="3528000"/>
            <a:ext cx="207969" cy="207969"/>
            <a:chOff x="1828800" y="2193646"/>
            <a:chExt cx="1600200" cy="1600200"/>
          </a:xfrm>
          <a:effectLst/>
        </p:grpSpPr>
        <p:sp>
          <p:nvSpPr>
            <p:cNvPr id="279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6">
                    <a:lumMod val="75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0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1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82" name="Group 125"/>
          <p:cNvGrpSpPr>
            <a:grpSpLocks noChangeAspect="1"/>
          </p:cNvGrpSpPr>
          <p:nvPr/>
        </p:nvGrpSpPr>
        <p:grpSpPr>
          <a:xfrm>
            <a:off x="5220072" y="4536000"/>
            <a:ext cx="207905" cy="207969"/>
            <a:chOff x="1829292" y="2193646"/>
            <a:chExt cx="1599708" cy="1600200"/>
          </a:xfrm>
          <a:effectLst/>
        </p:grpSpPr>
        <p:sp>
          <p:nvSpPr>
            <p:cNvPr id="283" name="Oval 126"/>
            <p:cNvSpPr/>
            <p:nvPr/>
          </p:nvSpPr>
          <p:spPr>
            <a:xfrm>
              <a:off x="1829292" y="2193646"/>
              <a:ext cx="1599708" cy="160020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4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5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86" name="Group 125"/>
          <p:cNvGrpSpPr>
            <a:grpSpLocks noChangeAspect="1"/>
          </p:cNvGrpSpPr>
          <p:nvPr/>
        </p:nvGrpSpPr>
        <p:grpSpPr>
          <a:xfrm>
            <a:off x="3708008" y="4536000"/>
            <a:ext cx="207969" cy="207969"/>
            <a:chOff x="1828800" y="2193646"/>
            <a:chExt cx="1600200" cy="1600200"/>
          </a:xfrm>
          <a:effectLst/>
        </p:grpSpPr>
        <p:sp>
          <p:nvSpPr>
            <p:cNvPr id="287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8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9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90" name="Group 125"/>
          <p:cNvGrpSpPr>
            <a:grpSpLocks noChangeAspect="1"/>
          </p:cNvGrpSpPr>
          <p:nvPr/>
        </p:nvGrpSpPr>
        <p:grpSpPr>
          <a:xfrm>
            <a:off x="4464008" y="4788000"/>
            <a:ext cx="207969" cy="207969"/>
            <a:chOff x="1828800" y="2193646"/>
            <a:chExt cx="1600200" cy="1600200"/>
          </a:xfrm>
          <a:effectLst/>
        </p:grpSpPr>
        <p:sp>
          <p:nvSpPr>
            <p:cNvPr id="291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443422"/>
                </a:gs>
                <a:gs pos="0">
                  <a:srgbClr val="663300"/>
                </a:gs>
              </a:gsLst>
              <a:lin ang="5400000" scaled="1"/>
            </a:gradFill>
            <a:ln w="12700" cap="flat" cmpd="sng" algn="ctr">
              <a:solidFill>
                <a:srgbClr val="44342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2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47" name="Tekstboks 44"/>
          <p:cNvSpPr txBox="1">
            <a:spLocks noChangeArrowheads="1"/>
          </p:cNvSpPr>
          <p:nvPr/>
        </p:nvSpPr>
        <p:spPr bwMode="auto">
          <a:xfrm>
            <a:off x="3816008" y="5137447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 and joy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1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 to the Spirit of Sport Values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6" name="135 Grupo"/>
          <p:cNvGrpSpPr/>
          <p:nvPr/>
        </p:nvGrpSpPr>
        <p:grpSpPr>
          <a:xfrm rot="344883">
            <a:off x="107504" y="2975154"/>
            <a:ext cx="2736304" cy="1472650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611560" y="3501008"/>
              <a:ext cx="191752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to introduce pupils to the concept of the Spirit of Sport.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070000"/>
              <a:ext cx="4605941" cy="9925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acquire knowledge of the Spirit of Sport principles within the context of sport and physical activity.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To make connections between Spirit of Sport values and other aspects of the pupils’ lives.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141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140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295232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145" name="144 Grupo"/>
          <p:cNvGrpSpPr/>
          <p:nvPr/>
        </p:nvGrpSpPr>
        <p:grpSpPr>
          <a:xfrm>
            <a:off x="2704536" y="4410000"/>
            <a:ext cx="6043929" cy="1523167"/>
            <a:chOff x="2704536" y="4410000"/>
            <a:chExt cx="6043929" cy="1523167"/>
          </a:xfrm>
        </p:grpSpPr>
        <p:grpSp>
          <p:nvGrpSpPr>
            <p:cNvPr id="142" name="141 Grupo"/>
            <p:cNvGrpSpPr/>
            <p:nvPr/>
          </p:nvGrpSpPr>
          <p:grpSpPr>
            <a:xfrm>
              <a:off x="2704536" y="4694400"/>
              <a:ext cx="6043929" cy="1238767"/>
              <a:chOff x="2699792" y="4631144"/>
              <a:chExt cx="6043929" cy="1238767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661888"/>
                <a:ext cx="4536504" cy="1208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1. Explain to pupils that there are 11 core values that characterize the Spirit of Sport.</a:t>
                </a:r>
              </a:p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2. Having pupils use the blank Spirit of Sport Values worksheet to note examples.</a:t>
                </a:r>
              </a:p>
              <a:p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1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107504" y="3214717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Spirit of Sport Values Worksheet</a:t>
            </a:r>
          </a:p>
        </p:txBody>
      </p: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2987823" y="764704"/>
          <a:ext cx="5544617" cy="5544620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47975"/>
                <a:gridCol w="1847975"/>
                <a:gridCol w="1848667"/>
              </a:tblGrid>
              <a:tr h="34160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Spirit of Sport Values Worksheet (pupils)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3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Spirit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 Sport </a:t>
                      </a: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Values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Good Spirit of Sport Behaviours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Behaviours contrary to the Spirit of Sport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Ethics, fair play and honesty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Health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Excellence in performance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 dirty="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Character and education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Fun and joy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Teamwork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Dedication and commitment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Respect for rules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Respect for self and other participants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Courage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Solidarity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598438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2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Playing within the Spirit of Sport Values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135 Grupo"/>
          <p:cNvGrpSpPr/>
          <p:nvPr/>
        </p:nvGrpSpPr>
        <p:grpSpPr>
          <a:xfrm rot="344883">
            <a:off x="107504" y="2975154"/>
            <a:ext cx="2736304" cy="1472650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611560" y="3501008"/>
              <a:ext cx="191752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to identify the Spirit of Sport values in real sport stories.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147808"/>
              <a:ext cx="4605941" cy="7771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identify the Spirit of Sport values in real stories.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think critically about the role the Spirit of Sport values.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4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5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338437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Action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6" name="144 Grupo"/>
          <p:cNvGrpSpPr/>
          <p:nvPr/>
        </p:nvGrpSpPr>
        <p:grpSpPr>
          <a:xfrm>
            <a:off x="2704536" y="4410000"/>
            <a:ext cx="6043929" cy="1328400"/>
            <a:chOff x="2704536" y="4410000"/>
            <a:chExt cx="6043929" cy="1328400"/>
          </a:xfrm>
        </p:grpSpPr>
        <p:grpSp>
          <p:nvGrpSpPr>
            <p:cNvPr id="7" name="141 Grupo"/>
            <p:cNvGrpSpPr/>
            <p:nvPr/>
          </p:nvGrpSpPr>
          <p:grpSpPr>
            <a:xfrm>
              <a:off x="2704536" y="4694400"/>
              <a:ext cx="6043929" cy="1044000"/>
              <a:chOff x="2699792" y="4631144"/>
              <a:chExt cx="6043929" cy="1044000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787320"/>
                <a:ext cx="4536504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Using the 11 Spirit of Sport values, ask pupils to explain why the following stories are good examples of the Spirit of Sport.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2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179512" y="3214717"/>
            <a:ext cx="2736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Spirit of Sport Values Action Worksheet</a:t>
            </a:r>
          </a:p>
        </p:txBody>
      </p:sp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886470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275856" y="476672"/>
          <a:ext cx="5328592" cy="6120680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328592"/>
              </a:tblGrid>
              <a:tr h="1394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Story 1: Leaving off a silver medal to save a life (1988 Olympics Games).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Lawrence Lemieux was an Olympic sailor from Canada. During the 1988 Olympics, Lawrence was on his way to winning a silver medal, when he noticed that one of his competitors had fallen out of his boat. A sailor from Singapore was injured and having trouble keeping his head above water. Lawrence abandoned the race to save his competitor.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Lawrence did not win a silver medal in that race. He finished 22nd. During the closing ceremonies, Lawrence was given the Pierre de Coubertin Medal for Sportsmanship.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36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Answers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a) Respect for others: Lawrence put saving his competitor’s life over winning a medal.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b) Courage: It took courage Lawrence to risk his career and possibly his own life to save the life of his competitor.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c) Character: Lawrence is an excellent role model.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7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Story 2: Helping a competitor in need.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Jesse Owens was a very successful track and field star from the United States. Jesse’s main competitor at the 1936 Olympics in Germany was Luz Long. Luz was a German athlete and was favoured to win a gold medal in the long jump.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Jesse fouled in his first two jumps. If he crossed the jumping line again he would be disqualified. Jesse was really discouraged. This was a lot of pressure on him.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Luz went over to Jesse. He introduced himself and suggested that Jesse try jumping from a spot several centimetres from the line.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worked! Jesse did not foul on his third jump and ended up winning the gold medal. Jesse even beat Luz’s record.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Luz was the first person to congratulate Jesse on his victory. The two men walked off the track arm-in-arm.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94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Answers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a) Dedication to the sport: Luz Long put helping an opponent with his technique ahead of coming first.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b) Respect for others: Luz helped his opponent and was the first to congratulate him when he won the competition.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c) Courage: It took a lot of courage for Luz to risk losing the competition by helping Jesse.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d) Character: Luz is an excellent role model, showing that winning is not everything.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3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Play True Pledge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135 Grupo"/>
          <p:cNvGrpSpPr/>
          <p:nvPr/>
        </p:nvGrpSpPr>
        <p:grpSpPr>
          <a:xfrm rot="344883">
            <a:off x="121663" y="2552457"/>
            <a:ext cx="2736304" cy="2171013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586544" y="3304924"/>
              <a:ext cx="2012518" cy="12317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bg2"/>
                  </a:solidFill>
                </a:rPr>
                <a:t>to have pupils think about the importance of the Spirit of Sport values and adopting them in their daily lives. This will be done by having pupils create and sign a Play True pledge.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257708"/>
              <a:ext cx="460594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apply knowledge acquired about the Spirit of Sport values in creating a Play True pledge.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4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5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295232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6" name="144 Grupo"/>
          <p:cNvGrpSpPr/>
          <p:nvPr/>
        </p:nvGrpSpPr>
        <p:grpSpPr>
          <a:xfrm>
            <a:off x="2704536" y="4410000"/>
            <a:ext cx="6043929" cy="1328400"/>
            <a:chOff x="2704536" y="4410000"/>
            <a:chExt cx="6043929" cy="1328400"/>
          </a:xfrm>
        </p:grpSpPr>
        <p:grpSp>
          <p:nvGrpSpPr>
            <p:cNvPr id="7" name="141 Grupo"/>
            <p:cNvGrpSpPr/>
            <p:nvPr/>
          </p:nvGrpSpPr>
          <p:grpSpPr>
            <a:xfrm>
              <a:off x="2704536" y="4694400"/>
              <a:ext cx="6043929" cy="1044000"/>
              <a:chOff x="2699792" y="4631144"/>
              <a:chExt cx="6043929" cy="1044000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787320"/>
                <a:ext cx="4536504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Explain to pupils that it is now their turn to write a pledge (6 values), and that pledge will be a promise to do their best to live up to the Spirit of Sport values.</a:t>
                </a: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3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3358733"/>
            <a:ext cx="1872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Pledge sheet</a:t>
            </a:r>
          </a:p>
        </p:txBody>
      </p:sp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538222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999616" y="692696"/>
          <a:ext cx="5400600" cy="5472608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00600"/>
              </a:tblGrid>
              <a:tr h="5472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 Pledge to Play True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…………………………… pledge to always Play True. I will Play True 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Respecting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 rules 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will respect the rules of the game, sport and my class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Making sure the game is fun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not do anything that will take away the fun from the game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Having the courage to speak out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speak out when I see someone doing something that is against the spirit of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Doing my best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be happy with my performance even when it is not perfect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Doing good teamwork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cooperate and support my teammates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Being dedicated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not give up when things get difficult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This is my pledge. These are my goals. I am committed to living by this pledge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Signature: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0" name="24 Grupo"/>
          <p:cNvGrpSpPr>
            <a:grpSpLocks noChangeAspect="1"/>
          </p:cNvGrpSpPr>
          <p:nvPr/>
        </p:nvGrpSpPr>
        <p:grpSpPr>
          <a:xfrm>
            <a:off x="4824028" y="5301208"/>
            <a:ext cx="1692188" cy="728663"/>
            <a:chOff x="1403648" y="548680"/>
            <a:chExt cx="3384376" cy="1457325"/>
          </a:xfrm>
        </p:grpSpPr>
        <p:pic>
          <p:nvPicPr>
            <p:cNvPr id="11" name="Picture 1" descr="Blue Flower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1124"/>
            <a:stretch>
              <a:fillRect/>
            </a:stretch>
          </p:blipFill>
          <p:spPr bwMode="auto">
            <a:xfrm>
              <a:off x="1403648" y="548680"/>
              <a:ext cx="3384376" cy="1457325"/>
            </a:xfrm>
            <a:prstGeom prst="rect">
              <a:avLst/>
            </a:prstGeom>
            <a:noFill/>
          </p:spPr>
        </p:pic>
        <p:sp>
          <p:nvSpPr>
            <p:cNvPr id="12" name="23 Rectángulo"/>
            <p:cNvSpPr/>
            <p:nvPr/>
          </p:nvSpPr>
          <p:spPr>
            <a:xfrm>
              <a:off x="4499992" y="620688"/>
              <a:ext cx="288032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983</Words>
  <Application>Microsoft Office PowerPoint</Application>
  <PresentationFormat>Pokaz na ekranie (4:3)</PresentationFormat>
  <Paragraphs>123</Paragraphs>
  <Slides>8</Slides>
  <Notes>7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Tema de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OCA GAIA</dc:creator>
  <cp:keywords>Competición Deportiva COMENIUS 2015</cp:keywords>
  <cp:lastModifiedBy>Mariusz Szczuchniak</cp:lastModifiedBy>
  <cp:revision>114</cp:revision>
  <dcterms:created xsi:type="dcterms:W3CDTF">2015-04-30T15:51:47Z</dcterms:created>
  <dcterms:modified xsi:type="dcterms:W3CDTF">2015-05-06T06:03:23Z</dcterms:modified>
</cp:coreProperties>
</file>